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F0709B-0F1B-4B86-853D-1BAFEDA77DF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8DADB2-7B29-404F-9817-9AA04F2470B0}">
      <dgm:prSet phldrT="[Text]"/>
      <dgm:spPr/>
      <dgm:t>
        <a:bodyPr/>
        <a:lstStyle/>
        <a:p>
          <a:r>
            <a:rPr lang="en-US" dirty="0" smtClean="0"/>
            <a:t>Imcon Intl Inc (III)</a:t>
          </a:r>
          <a:endParaRPr lang="en-US" dirty="0"/>
        </a:p>
      </dgm:t>
    </dgm:pt>
    <dgm:pt modelId="{AB7AD105-7A0C-4472-B301-2A2EB35EC632}" type="parTrans" cxnId="{284D2CA8-A8A3-4280-8B7D-63E2A76F45E9}">
      <dgm:prSet/>
      <dgm:spPr/>
      <dgm:t>
        <a:bodyPr/>
        <a:lstStyle/>
        <a:p>
          <a:endParaRPr lang="en-US"/>
        </a:p>
      </dgm:t>
    </dgm:pt>
    <dgm:pt modelId="{AFBC86B7-F4FD-40F6-B12B-34A641BCA3FD}" type="sibTrans" cxnId="{284D2CA8-A8A3-4280-8B7D-63E2A76F45E9}">
      <dgm:prSet/>
      <dgm:spPr/>
      <dgm:t>
        <a:bodyPr/>
        <a:lstStyle/>
        <a:p>
          <a:endParaRPr lang="en-US"/>
        </a:p>
      </dgm:t>
    </dgm:pt>
    <dgm:pt modelId="{398C711B-0CB5-42D9-A543-493401CF2309}">
      <dgm:prSet phldrT="[Text]"/>
      <dgm:spPr/>
      <dgm:t>
        <a:bodyPr/>
        <a:lstStyle/>
        <a:p>
          <a:r>
            <a:rPr lang="en-US" dirty="0" smtClean="0"/>
            <a:t>Provides immediate connectivity solutions including Internet Backpack</a:t>
          </a:r>
          <a:endParaRPr lang="en-US" dirty="0"/>
        </a:p>
      </dgm:t>
    </dgm:pt>
    <dgm:pt modelId="{17FB5D15-C98D-4FBA-9707-D7462B931722}" type="parTrans" cxnId="{9FDB18DB-25DC-4609-80FE-E21E353C184C}">
      <dgm:prSet/>
      <dgm:spPr/>
      <dgm:t>
        <a:bodyPr/>
        <a:lstStyle/>
        <a:p>
          <a:endParaRPr lang="en-US"/>
        </a:p>
      </dgm:t>
    </dgm:pt>
    <dgm:pt modelId="{ECD670A3-EC60-4867-BD33-3EDB7B82B71B}" type="sibTrans" cxnId="{9FDB18DB-25DC-4609-80FE-E21E353C184C}">
      <dgm:prSet/>
      <dgm:spPr/>
      <dgm:t>
        <a:bodyPr/>
        <a:lstStyle/>
        <a:p>
          <a:endParaRPr lang="en-US"/>
        </a:p>
      </dgm:t>
    </dgm:pt>
    <dgm:pt modelId="{D3C5A164-8A37-4B30-AEA1-1CF817382C9D}">
      <dgm:prSet phldrT="[Text]"/>
      <dgm:spPr/>
      <dgm:t>
        <a:bodyPr/>
        <a:lstStyle/>
        <a:p>
          <a:r>
            <a:rPr lang="en-US" dirty="0" smtClean="0"/>
            <a:t>Delaware C Corp.</a:t>
          </a:r>
          <a:endParaRPr lang="en-US" dirty="0"/>
        </a:p>
      </dgm:t>
    </dgm:pt>
    <dgm:pt modelId="{7BC9AF2A-2EEB-43F0-96E1-AB4FBB9A2F44}" type="parTrans" cxnId="{31A5D880-9B7C-4D94-ABE3-566F5143A06B}">
      <dgm:prSet/>
      <dgm:spPr/>
      <dgm:t>
        <a:bodyPr/>
        <a:lstStyle/>
        <a:p>
          <a:endParaRPr lang="en-US"/>
        </a:p>
      </dgm:t>
    </dgm:pt>
    <dgm:pt modelId="{D2E9BFA2-7F9F-483B-AEE4-E051B0319631}" type="sibTrans" cxnId="{31A5D880-9B7C-4D94-ABE3-566F5143A06B}">
      <dgm:prSet/>
      <dgm:spPr/>
      <dgm:t>
        <a:bodyPr/>
        <a:lstStyle/>
        <a:p>
          <a:endParaRPr lang="en-US"/>
        </a:p>
      </dgm:t>
    </dgm:pt>
    <dgm:pt modelId="{F9A5382A-3CD6-4A55-921A-0C30A54D97A7}">
      <dgm:prSet phldrT="[Text]"/>
      <dgm:spPr/>
      <dgm:t>
        <a:bodyPr/>
        <a:lstStyle/>
        <a:p>
          <a:r>
            <a:rPr lang="en-US" dirty="0" smtClean="0"/>
            <a:t>Imcon </a:t>
          </a:r>
          <a:r>
            <a:rPr lang="en-US" dirty="0" smtClean="0"/>
            <a:t>West Africa Corporation </a:t>
          </a:r>
          <a:endParaRPr lang="en-US" dirty="0"/>
        </a:p>
      </dgm:t>
    </dgm:pt>
    <dgm:pt modelId="{5E3F4499-E54A-4DC9-9D68-328CD48B99C4}" type="parTrans" cxnId="{10CA9DD8-7D77-4329-8E26-5E977458F29D}">
      <dgm:prSet/>
      <dgm:spPr/>
      <dgm:t>
        <a:bodyPr/>
        <a:lstStyle/>
        <a:p>
          <a:endParaRPr lang="en-US"/>
        </a:p>
      </dgm:t>
    </dgm:pt>
    <dgm:pt modelId="{E6A38AC7-6D1A-4654-B982-654A4248CB90}" type="sibTrans" cxnId="{10CA9DD8-7D77-4329-8E26-5E977458F29D}">
      <dgm:prSet/>
      <dgm:spPr/>
      <dgm:t>
        <a:bodyPr/>
        <a:lstStyle/>
        <a:p>
          <a:endParaRPr lang="en-US"/>
        </a:p>
      </dgm:t>
    </dgm:pt>
    <dgm:pt modelId="{44F12DD9-ECF9-4E47-9CEF-F3D1D2A8615B}">
      <dgm:prSet phldrT="[Text]"/>
      <dgm:spPr/>
      <dgm:t>
        <a:bodyPr/>
        <a:lstStyle/>
        <a:p>
          <a:r>
            <a:rPr lang="en-US" dirty="0" smtClean="0"/>
            <a:t>Operates Education Network </a:t>
          </a:r>
          <a:endParaRPr lang="en-US" dirty="0"/>
        </a:p>
      </dgm:t>
    </dgm:pt>
    <dgm:pt modelId="{81046D92-579A-4106-8498-ABC717432925}" type="parTrans" cxnId="{64A438D1-6955-4395-BF37-FC468CBDF114}">
      <dgm:prSet/>
      <dgm:spPr/>
      <dgm:t>
        <a:bodyPr/>
        <a:lstStyle/>
        <a:p>
          <a:endParaRPr lang="en-US"/>
        </a:p>
      </dgm:t>
    </dgm:pt>
    <dgm:pt modelId="{69796C99-F2C3-4BB6-A2DB-122CEB0E05BD}" type="sibTrans" cxnId="{64A438D1-6955-4395-BF37-FC468CBDF114}">
      <dgm:prSet/>
      <dgm:spPr/>
      <dgm:t>
        <a:bodyPr/>
        <a:lstStyle/>
        <a:p>
          <a:endParaRPr lang="en-US"/>
        </a:p>
      </dgm:t>
    </dgm:pt>
    <dgm:pt modelId="{89F64D75-4EB0-4485-9DDD-567DF6531C55}">
      <dgm:prSet phldrT="[Text]"/>
      <dgm:spPr/>
      <dgm:t>
        <a:bodyPr/>
        <a:lstStyle/>
        <a:p>
          <a:r>
            <a:rPr lang="en-US" dirty="0" smtClean="0"/>
            <a:t>Imcon Liberia Foundation</a:t>
          </a:r>
          <a:endParaRPr lang="en-US" dirty="0"/>
        </a:p>
      </dgm:t>
    </dgm:pt>
    <dgm:pt modelId="{799F8964-10D8-4710-B1DB-FD473E654844}" type="parTrans" cxnId="{C01CA765-3A45-4AE0-90D2-74BD422DE56B}">
      <dgm:prSet/>
      <dgm:spPr/>
      <dgm:t>
        <a:bodyPr/>
        <a:lstStyle/>
        <a:p>
          <a:endParaRPr lang="en-US"/>
        </a:p>
      </dgm:t>
    </dgm:pt>
    <dgm:pt modelId="{8188AD68-20D5-4986-A99C-68AD6383544B}" type="sibTrans" cxnId="{C01CA765-3A45-4AE0-90D2-74BD422DE56B}">
      <dgm:prSet/>
      <dgm:spPr/>
      <dgm:t>
        <a:bodyPr/>
        <a:lstStyle/>
        <a:p>
          <a:endParaRPr lang="en-US"/>
        </a:p>
      </dgm:t>
    </dgm:pt>
    <dgm:pt modelId="{70F62C4E-7FCF-47B7-AADA-3098017327D3}">
      <dgm:prSet phldrT="[Text]"/>
      <dgm:spPr/>
      <dgm:t>
        <a:bodyPr/>
        <a:lstStyle/>
        <a:p>
          <a:r>
            <a:rPr lang="en-US" dirty="0" smtClean="0"/>
            <a:t>Receives right to operate on frequencies,  access Rights of Way, and build towers and fiber where enhances network, for educational purposes, from LTA.</a:t>
          </a:r>
          <a:endParaRPr lang="en-US" dirty="0"/>
        </a:p>
      </dgm:t>
    </dgm:pt>
    <dgm:pt modelId="{CD1FB7CC-8034-4025-A396-8485C0E85A48}" type="parTrans" cxnId="{84600169-9F3A-456F-9EB2-2FAA8BAE0F5F}">
      <dgm:prSet/>
      <dgm:spPr/>
      <dgm:t>
        <a:bodyPr/>
        <a:lstStyle/>
        <a:p>
          <a:endParaRPr lang="en-US"/>
        </a:p>
      </dgm:t>
    </dgm:pt>
    <dgm:pt modelId="{FF95FCB4-A489-4C90-A57A-F019A831124E}" type="sibTrans" cxnId="{84600169-9F3A-456F-9EB2-2FAA8BAE0F5F}">
      <dgm:prSet/>
      <dgm:spPr/>
      <dgm:t>
        <a:bodyPr/>
        <a:lstStyle/>
        <a:p>
          <a:endParaRPr lang="en-US"/>
        </a:p>
      </dgm:t>
    </dgm:pt>
    <dgm:pt modelId="{FDF37128-E89C-45FB-85C5-D3406168B6E5}">
      <dgm:prSet/>
      <dgm:spPr/>
      <dgm:t>
        <a:bodyPr/>
        <a:lstStyle/>
        <a:p>
          <a:r>
            <a:rPr lang="en-US" dirty="0" smtClean="0"/>
            <a:t>Liberian Telecommunications Authority</a:t>
          </a:r>
          <a:endParaRPr lang="en-US" dirty="0"/>
        </a:p>
      </dgm:t>
    </dgm:pt>
    <dgm:pt modelId="{65B01E42-45AC-47FF-9238-B030E1596DC0}" type="parTrans" cxnId="{DA9799E8-70A3-4022-B4A9-8FC56D19C0F6}">
      <dgm:prSet/>
      <dgm:spPr/>
      <dgm:t>
        <a:bodyPr/>
        <a:lstStyle/>
        <a:p>
          <a:endParaRPr lang="en-US"/>
        </a:p>
      </dgm:t>
    </dgm:pt>
    <dgm:pt modelId="{2196CEAE-3F27-4BFD-AA3C-7DCCD7EFA892}" type="sibTrans" cxnId="{DA9799E8-70A3-4022-B4A9-8FC56D19C0F6}">
      <dgm:prSet/>
      <dgm:spPr/>
      <dgm:t>
        <a:bodyPr/>
        <a:lstStyle/>
        <a:p>
          <a:endParaRPr lang="en-US"/>
        </a:p>
      </dgm:t>
    </dgm:pt>
    <dgm:pt modelId="{DEC16461-9349-4BB4-AD82-320836BB0D2F}">
      <dgm:prSet/>
      <dgm:spPr/>
      <dgm:t>
        <a:bodyPr/>
        <a:lstStyle/>
        <a:p>
          <a:r>
            <a:rPr lang="en-US" dirty="0" smtClean="0"/>
            <a:t>Assigns rights to access </a:t>
          </a:r>
          <a:r>
            <a:rPr lang="en-US" dirty="0" smtClean="0"/>
            <a:t>frequencies</a:t>
          </a:r>
          <a:endParaRPr lang="en-US" dirty="0"/>
        </a:p>
      </dgm:t>
    </dgm:pt>
    <dgm:pt modelId="{D3B82481-023F-4AAA-A446-07A21D40EA58}" type="parTrans" cxnId="{C8DFF33F-D76E-4883-8DCC-12D7C36AF179}">
      <dgm:prSet/>
      <dgm:spPr/>
      <dgm:t>
        <a:bodyPr/>
        <a:lstStyle/>
        <a:p>
          <a:endParaRPr lang="en-US"/>
        </a:p>
      </dgm:t>
    </dgm:pt>
    <dgm:pt modelId="{4996D1F3-BD56-4DEC-B16F-E77AE0F18999}" type="sibTrans" cxnId="{C8DFF33F-D76E-4883-8DCC-12D7C36AF179}">
      <dgm:prSet/>
      <dgm:spPr/>
      <dgm:t>
        <a:bodyPr/>
        <a:lstStyle/>
        <a:p>
          <a:endParaRPr lang="en-US"/>
        </a:p>
      </dgm:t>
    </dgm:pt>
    <dgm:pt modelId="{5B4BCCA7-C6A6-4D9C-8B23-A61CD36AF628}">
      <dgm:prSet/>
      <dgm:spPr/>
      <dgm:t>
        <a:bodyPr/>
        <a:lstStyle/>
        <a:p>
          <a:r>
            <a:rPr lang="en-US" dirty="0" smtClean="0"/>
            <a:t>Other ministries coordinate on project to:</a:t>
          </a:r>
          <a:endParaRPr lang="en-US" dirty="0"/>
        </a:p>
      </dgm:t>
    </dgm:pt>
    <dgm:pt modelId="{087E8584-4FBA-4379-82EB-9416EEB88C83}" type="parTrans" cxnId="{CFC1D2FC-936D-465F-90C9-0B6EF2474FDB}">
      <dgm:prSet/>
      <dgm:spPr/>
      <dgm:t>
        <a:bodyPr/>
        <a:lstStyle/>
        <a:p>
          <a:endParaRPr lang="en-US"/>
        </a:p>
      </dgm:t>
    </dgm:pt>
    <dgm:pt modelId="{1B1AA63C-E485-4760-85E0-E4470073BD26}" type="sibTrans" cxnId="{CFC1D2FC-936D-465F-90C9-0B6EF2474FDB}">
      <dgm:prSet/>
      <dgm:spPr/>
      <dgm:t>
        <a:bodyPr/>
        <a:lstStyle/>
        <a:p>
          <a:endParaRPr lang="en-US"/>
        </a:p>
      </dgm:t>
    </dgm:pt>
    <dgm:pt modelId="{ACCC4017-4EE9-49EC-931C-8D8CD3A524E6}">
      <dgm:prSet/>
      <dgm:spPr/>
      <dgm:t>
        <a:bodyPr/>
        <a:lstStyle/>
        <a:p>
          <a:r>
            <a:rPr lang="en-US" dirty="0" smtClean="0"/>
            <a:t>Authorize </a:t>
          </a:r>
          <a:r>
            <a:rPr lang="en-US" dirty="0" smtClean="0"/>
            <a:t>access to Fiber Landing </a:t>
          </a:r>
          <a:r>
            <a:rPr lang="en-US" dirty="0" smtClean="0"/>
            <a:t>Station government capacity </a:t>
          </a:r>
          <a:r>
            <a:rPr lang="en-US" dirty="0" smtClean="0"/>
            <a:t>on commercial </a:t>
          </a:r>
          <a:r>
            <a:rPr lang="en-US" dirty="0" smtClean="0"/>
            <a:t>terms</a:t>
          </a:r>
          <a:endParaRPr lang="en-US" dirty="0"/>
        </a:p>
      </dgm:t>
    </dgm:pt>
    <dgm:pt modelId="{8DC47879-08C7-4A70-BC73-7AD5F2B0D907}" type="parTrans" cxnId="{D52C5B77-99A4-49FA-9037-D29B3E40CF6B}">
      <dgm:prSet/>
      <dgm:spPr/>
      <dgm:t>
        <a:bodyPr/>
        <a:lstStyle/>
        <a:p>
          <a:endParaRPr lang="en-US"/>
        </a:p>
      </dgm:t>
    </dgm:pt>
    <dgm:pt modelId="{7D358415-7E12-4AD2-8CFC-FC69CA2DC9A5}" type="sibTrans" cxnId="{D52C5B77-99A4-49FA-9037-D29B3E40CF6B}">
      <dgm:prSet/>
      <dgm:spPr/>
      <dgm:t>
        <a:bodyPr/>
        <a:lstStyle/>
        <a:p>
          <a:endParaRPr lang="en-US"/>
        </a:p>
      </dgm:t>
    </dgm:pt>
    <dgm:pt modelId="{EABF6D3A-9FB7-471C-A818-C0841997BC2F}">
      <dgm:prSet phldrT="[Text]"/>
      <dgm:spPr/>
      <dgm:t>
        <a:bodyPr/>
        <a:lstStyle/>
        <a:p>
          <a:r>
            <a:rPr lang="en-US" dirty="0" smtClean="0"/>
            <a:t>Assigns Imcon Liberia LLP 20 year license right to  </a:t>
          </a:r>
          <a:r>
            <a:rPr lang="en-US" dirty="0" smtClean="0"/>
            <a:t>operate</a:t>
          </a:r>
          <a:endParaRPr lang="en-US" dirty="0"/>
        </a:p>
      </dgm:t>
    </dgm:pt>
    <dgm:pt modelId="{D217007C-51E0-4CBE-9E72-3A398A9E98E1}" type="parTrans" cxnId="{C5F23154-B9F4-4052-B15B-9DBE00E73A3F}">
      <dgm:prSet/>
      <dgm:spPr/>
      <dgm:t>
        <a:bodyPr/>
        <a:lstStyle/>
        <a:p>
          <a:endParaRPr lang="en-US"/>
        </a:p>
      </dgm:t>
    </dgm:pt>
    <dgm:pt modelId="{7CB0E25F-AAF9-4424-9D8A-2B5140F7D851}" type="sibTrans" cxnId="{C5F23154-B9F4-4052-B15B-9DBE00E73A3F}">
      <dgm:prSet/>
      <dgm:spPr/>
      <dgm:t>
        <a:bodyPr/>
        <a:lstStyle/>
        <a:p>
          <a:endParaRPr lang="en-US"/>
        </a:p>
      </dgm:t>
    </dgm:pt>
    <dgm:pt modelId="{954367E0-A020-4CD3-A538-AD3CD536709C}">
      <dgm:prSet phldrT="[Text]"/>
      <dgm:spPr/>
      <dgm:t>
        <a:bodyPr/>
        <a:lstStyle/>
        <a:p>
          <a:r>
            <a:rPr lang="en-US" dirty="0" smtClean="0"/>
            <a:t>Digital Transformation Collaborative (Syracuse University) leads education network build-out </a:t>
          </a:r>
          <a:endParaRPr lang="en-US" dirty="0"/>
        </a:p>
      </dgm:t>
    </dgm:pt>
    <dgm:pt modelId="{899D89B2-E774-48C9-992D-FF03FCF42509}" type="parTrans" cxnId="{8BCE4FDA-1C81-442F-9342-76756862636E}">
      <dgm:prSet/>
      <dgm:spPr/>
      <dgm:t>
        <a:bodyPr/>
        <a:lstStyle/>
        <a:p>
          <a:endParaRPr lang="en-US"/>
        </a:p>
      </dgm:t>
    </dgm:pt>
    <dgm:pt modelId="{34328C14-9555-4D67-B58E-850552EEEFDC}" type="sibTrans" cxnId="{8BCE4FDA-1C81-442F-9342-76756862636E}">
      <dgm:prSet/>
      <dgm:spPr/>
      <dgm:t>
        <a:bodyPr/>
        <a:lstStyle/>
        <a:p>
          <a:endParaRPr lang="en-US"/>
        </a:p>
      </dgm:t>
    </dgm:pt>
    <dgm:pt modelId="{F089027C-876C-4AB7-9558-66F9E04FF48B}">
      <dgm:prSet phldrT="[Text]"/>
      <dgm:spPr/>
      <dgm:t>
        <a:bodyPr/>
        <a:lstStyle/>
        <a:p>
          <a:r>
            <a:rPr lang="en-US" dirty="0" smtClean="0"/>
            <a:t>SU subcontracts </a:t>
          </a:r>
          <a:r>
            <a:rPr lang="en-US" dirty="0" err="1" smtClean="0"/>
            <a:t>Nysernet</a:t>
          </a:r>
          <a:r>
            <a:rPr lang="en-US" dirty="0" smtClean="0"/>
            <a:t> (proposed)</a:t>
          </a:r>
          <a:endParaRPr lang="en-US" dirty="0"/>
        </a:p>
      </dgm:t>
    </dgm:pt>
    <dgm:pt modelId="{B768850C-DF3F-4E66-956F-1D6B27AA0706}" type="parTrans" cxnId="{45BB8709-E3FB-45F1-93E2-C9BB707D1C73}">
      <dgm:prSet/>
      <dgm:spPr/>
      <dgm:t>
        <a:bodyPr/>
        <a:lstStyle/>
        <a:p>
          <a:endParaRPr lang="en-US"/>
        </a:p>
      </dgm:t>
    </dgm:pt>
    <dgm:pt modelId="{1BD32D81-1880-4C41-A800-EC103C5F6862}" type="sibTrans" cxnId="{45BB8709-E3FB-45F1-93E2-C9BB707D1C73}">
      <dgm:prSet/>
      <dgm:spPr/>
      <dgm:t>
        <a:bodyPr/>
        <a:lstStyle/>
        <a:p>
          <a:endParaRPr lang="en-US"/>
        </a:p>
      </dgm:t>
    </dgm:pt>
    <dgm:pt modelId="{0C46EDC9-62AA-4F8F-A8AC-827B690780C3}">
      <dgm:prSet phldrT="[Text]"/>
      <dgm:spPr/>
      <dgm:t>
        <a:bodyPr/>
        <a:lstStyle/>
        <a:p>
          <a:r>
            <a:rPr lang="en-US" dirty="0" smtClean="0"/>
            <a:t>Builds then transfers for operation</a:t>
          </a:r>
          <a:endParaRPr lang="en-US" dirty="0"/>
        </a:p>
      </dgm:t>
    </dgm:pt>
    <dgm:pt modelId="{DD5916DF-E8AD-4D5C-93C4-2AE11415864A}" type="parTrans" cxnId="{D839F16A-5B1F-4905-A663-062D765DFA36}">
      <dgm:prSet/>
      <dgm:spPr/>
      <dgm:t>
        <a:bodyPr/>
        <a:lstStyle/>
        <a:p>
          <a:endParaRPr lang="en-US"/>
        </a:p>
      </dgm:t>
    </dgm:pt>
    <dgm:pt modelId="{5F72F88A-1835-4882-B139-A44ED7384151}" type="sibTrans" cxnId="{D839F16A-5B1F-4905-A663-062D765DFA36}">
      <dgm:prSet/>
      <dgm:spPr/>
      <dgm:t>
        <a:bodyPr/>
        <a:lstStyle/>
        <a:p>
          <a:endParaRPr lang="en-US"/>
        </a:p>
      </dgm:t>
    </dgm:pt>
    <dgm:pt modelId="{33486BA3-4E69-4F21-880E-180CF332D4B1}">
      <dgm:prSet phldrT="[Text]"/>
      <dgm:spPr/>
      <dgm:t>
        <a:bodyPr/>
        <a:lstStyle/>
        <a:p>
          <a:r>
            <a:rPr lang="en-US" dirty="0" smtClean="0"/>
            <a:t>Imcon </a:t>
          </a:r>
          <a:r>
            <a:rPr lang="en-US" dirty="0" smtClean="0"/>
            <a:t>West Africa Corporation a subsidiary</a:t>
          </a:r>
          <a:endParaRPr lang="en-US" dirty="0"/>
        </a:p>
      </dgm:t>
    </dgm:pt>
    <dgm:pt modelId="{13DCE467-9435-434C-B8C7-090C7EF3CCF4}" type="parTrans" cxnId="{9D870448-8C21-4AD9-853F-558E6959AE31}">
      <dgm:prSet/>
      <dgm:spPr/>
      <dgm:t>
        <a:bodyPr/>
        <a:lstStyle/>
        <a:p>
          <a:endParaRPr lang="en-US"/>
        </a:p>
      </dgm:t>
    </dgm:pt>
    <dgm:pt modelId="{06AE54DD-C3C6-4E75-8941-56E5CFADBD24}" type="sibTrans" cxnId="{9D870448-8C21-4AD9-853F-558E6959AE31}">
      <dgm:prSet/>
      <dgm:spPr/>
      <dgm:t>
        <a:bodyPr/>
        <a:lstStyle/>
        <a:p>
          <a:endParaRPr lang="en-US"/>
        </a:p>
      </dgm:t>
    </dgm:pt>
    <dgm:pt modelId="{1EF97779-FBB9-4C98-A5CD-024D4A91442C}">
      <dgm:prSet phldrT="[Text]"/>
      <dgm:spPr/>
      <dgm:t>
        <a:bodyPr/>
        <a:lstStyle/>
        <a:p>
          <a:r>
            <a:rPr lang="en-US" dirty="0" smtClean="0"/>
            <a:t>Manages network expansion with partners </a:t>
          </a:r>
          <a:endParaRPr lang="en-US" dirty="0"/>
        </a:p>
      </dgm:t>
    </dgm:pt>
    <dgm:pt modelId="{29C51A0B-D2FD-4856-B676-967623E3BC73}" type="parTrans" cxnId="{CFBC0D90-6A86-40B7-B750-C41B8B955DBE}">
      <dgm:prSet/>
      <dgm:spPr/>
      <dgm:t>
        <a:bodyPr/>
        <a:lstStyle/>
        <a:p>
          <a:endParaRPr lang="en-US"/>
        </a:p>
      </dgm:t>
    </dgm:pt>
    <dgm:pt modelId="{4F3DA247-C8CC-4273-B4B8-6C0EFB5013A2}" type="sibTrans" cxnId="{CFBC0D90-6A86-40B7-B750-C41B8B955DBE}">
      <dgm:prSet/>
      <dgm:spPr/>
      <dgm:t>
        <a:bodyPr/>
        <a:lstStyle/>
        <a:p>
          <a:endParaRPr lang="en-US"/>
        </a:p>
      </dgm:t>
    </dgm:pt>
    <dgm:pt modelId="{764E641F-59E2-4C46-9168-AC7D67602120}">
      <dgm:prSet phldrT="[Text]"/>
      <dgm:spPr/>
      <dgm:t>
        <a:bodyPr/>
        <a:lstStyle/>
        <a:p>
          <a:r>
            <a:rPr lang="en-US" dirty="0" smtClean="0"/>
            <a:t>Ownership: III, investors</a:t>
          </a:r>
          <a:endParaRPr lang="en-US" dirty="0"/>
        </a:p>
      </dgm:t>
    </dgm:pt>
    <dgm:pt modelId="{2D1659C6-3945-4927-9811-E959D6F31F12}" type="parTrans" cxnId="{43D23519-DAA0-492E-9F76-311E899C8180}">
      <dgm:prSet/>
      <dgm:spPr/>
      <dgm:t>
        <a:bodyPr/>
        <a:lstStyle/>
        <a:p>
          <a:endParaRPr lang="en-US"/>
        </a:p>
      </dgm:t>
    </dgm:pt>
    <dgm:pt modelId="{62F2F2A8-84BF-4594-A837-EFBC7AF9F12D}" type="sibTrans" cxnId="{43D23519-DAA0-492E-9F76-311E899C8180}">
      <dgm:prSet/>
      <dgm:spPr/>
      <dgm:t>
        <a:bodyPr/>
        <a:lstStyle/>
        <a:p>
          <a:endParaRPr lang="en-US"/>
        </a:p>
      </dgm:t>
    </dgm:pt>
    <dgm:pt modelId="{17568E07-7E31-49D8-94FE-BF5ED3FC5231}">
      <dgm:prSet phldrT="[Text]"/>
      <dgm:spPr/>
      <dgm:t>
        <a:bodyPr/>
        <a:lstStyle/>
        <a:p>
          <a:r>
            <a:rPr lang="en-US" dirty="0" smtClean="0"/>
            <a:t>Receives from Foundation:</a:t>
          </a:r>
          <a:endParaRPr lang="en-US" dirty="0"/>
        </a:p>
      </dgm:t>
    </dgm:pt>
    <dgm:pt modelId="{9C1A6044-9E53-45D9-B7B0-923063A22D61}" type="parTrans" cxnId="{54BFFA09-FAC6-4A0D-B91C-88856BD53214}">
      <dgm:prSet/>
      <dgm:spPr/>
      <dgm:t>
        <a:bodyPr/>
        <a:lstStyle/>
        <a:p>
          <a:endParaRPr lang="en-US"/>
        </a:p>
      </dgm:t>
    </dgm:pt>
    <dgm:pt modelId="{6E63BC06-0433-4416-81CC-2707019002CE}" type="sibTrans" cxnId="{54BFFA09-FAC6-4A0D-B91C-88856BD53214}">
      <dgm:prSet/>
      <dgm:spPr/>
      <dgm:t>
        <a:bodyPr/>
        <a:lstStyle/>
        <a:p>
          <a:endParaRPr lang="en-US"/>
        </a:p>
      </dgm:t>
    </dgm:pt>
    <dgm:pt modelId="{8A13AA4E-7DF3-4A26-8EB7-3E087557B2DA}">
      <dgm:prSet/>
      <dgm:spPr/>
      <dgm:t>
        <a:bodyPr/>
        <a:lstStyle/>
        <a:p>
          <a:r>
            <a:rPr lang="en-US" dirty="0" smtClean="0"/>
            <a:t>20 year sublicense rights to operate frequencies,  access Rights of Way, build towers and fiber, interconnect, share costs</a:t>
          </a:r>
          <a:endParaRPr lang="en-US" dirty="0"/>
        </a:p>
      </dgm:t>
    </dgm:pt>
    <dgm:pt modelId="{3DBC0275-D9D7-414F-BBCE-0FBFFEB4FADA}" type="parTrans" cxnId="{00761168-05C3-4EC1-98BE-E441398090E5}">
      <dgm:prSet/>
      <dgm:spPr/>
      <dgm:t>
        <a:bodyPr/>
        <a:lstStyle/>
        <a:p>
          <a:endParaRPr lang="en-US"/>
        </a:p>
      </dgm:t>
    </dgm:pt>
    <dgm:pt modelId="{6DBF5B3F-F7A3-4579-A446-12FA04FB236D}" type="sibTrans" cxnId="{00761168-05C3-4EC1-98BE-E441398090E5}">
      <dgm:prSet/>
      <dgm:spPr/>
      <dgm:t>
        <a:bodyPr/>
        <a:lstStyle/>
        <a:p>
          <a:endParaRPr lang="en-US"/>
        </a:p>
      </dgm:t>
    </dgm:pt>
    <dgm:pt modelId="{BD183613-CE8C-4290-8F76-3CC89586404B}">
      <dgm:prSet phldrT="[Text]"/>
      <dgm:spPr/>
      <dgm:t>
        <a:bodyPr/>
        <a:lstStyle/>
        <a:p>
          <a:r>
            <a:rPr lang="en-US" dirty="0" smtClean="0"/>
            <a:t>Supports Imcon </a:t>
          </a:r>
          <a:r>
            <a:rPr lang="en-US" dirty="0" smtClean="0"/>
            <a:t>Foundations</a:t>
          </a:r>
          <a:endParaRPr lang="en-US" dirty="0"/>
        </a:p>
      </dgm:t>
    </dgm:pt>
    <dgm:pt modelId="{3ECE61E6-F2D3-4347-BEB7-1D392458A022}" type="parTrans" cxnId="{6617636B-24D3-4ABE-AF3D-73E4C9E5C7A8}">
      <dgm:prSet/>
      <dgm:spPr/>
      <dgm:t>
        <a:bodyPr/>
        <a:lstStyle/>
        <a:p>
          <a:endParaRPr lang="en-US"/>
        </a:p>
      </dgm:t>
    </dgm:pt>
    <dgm:pt modelId="{8D86B7BE-6A68-4CE2-81FA-1C52C749EE6C}" type="sibTrans" cxnId="{6617636B-24D3-4ABE-AF3D-73E4C9E5C7A8}">
      <dgm:prSet/>
      <dgm:spPr/>
      <dgm:t>
        <a:bodyPr/>
        <a:lstStyle/>
        <a:p>
          <a:endParaRPr lang="en-US"/>
        </a:p>
      </dgm:t>
    </dgm:pt>
    <dgm:pt modelId="{4D0B5C53-C975-44FA-BF24-E7930CA47967}">
      <dgm:prSet phldrT="[Text]"/>
      <dgm:spPr/>
      <dgm:t>
        <a:bodyPr/>
        <a:lstStyle/>
        <a:p>
          <a:r>
            <a:rPr lang="en-US" dirty="0" smtClean="0"/>
            <a:t>Ownership: Investors</a:t>
          </a:r>
          <a:endParaRPr lang="en-US" dirty="0"/>
        </a:p>
      </dgm:t>
    </dgm:pt>
    <dgm:pt modelId="{0A91FEDE-D39E-4896-9352-13710114C052}" type="parTrans" cxnId="{19F78E54-BBF0-470E-A3D8-5873B865E664}">
      <dgm:prSet/>
      <dgm:spPr/>
      <dgm:t>
        <a:bodyPr/>
        <a:lstStyle/>
        <a:p>
          <a:endParaRPr lang="en-US"/>
        </a:p>
      </dgm:t>
    </dgm:pt>
    <dgm:pt modelId="{DB5CCE89-AF02-496C-AFCA-DD9B7827A2FE}" type="sibTrans" cxnId="{19F78E54-BBF0-470E-A3D8-5873B865E664}">
      <dgm:prSet/>
      <dgm:spPr/>
      <dgm:t>
        <a:bodyPr/>
        <a:lstStyle/>
        <a:p>
          <a:endParaRPr lang="en-US"/>
        </a:p>
      </dgm:t>
    </dgm:pt>
    <dgm:pt modelId="{75EEF20B-DA24-482E-A20B-59424D3A51F9}">
      <dgm:prSet/>
      <dgm:spPr/>
      <dgm:t>
        <a:bodyPr/>
        <a:lstStyle/>
        <a:p>
          <a:r>
            <a:rPr lang="en-US" dirty="0" smtClean="0"/>
            <a:t>Can sell rights and network if/when other operator commits to educational service guarantee, and meets LLP’s price objectives</a:t>
          </a:r>
          <a:endParaRPr lang="en-US" dirty="0"/>
        </a:p>
      </dgm:t>
    </dgm:pt>
    <dgm:pt modelId="{1E0A335C-6AB1-43B3-8179-83B6A4F40AA5}" type="parTrans" cxnId="{C28C5BFD-9CDD-4332-ADDF-63FFB256BF88}">
      <dgm:prSet/>
      <dgm:spPr/>
      <dgm:t>
        <a:bodyPr/>
        <a:lstStyle/>
        <a:p>
          <a:endParaRPr lang="en-US"/>
        </a:p>
      </dgm:t>
    </dgm:pt>
    <dgm:pt modelId="{EAC74E5F-6453-45A0-AE05-0248319882AF}" type="sibTrans" cxnId="{C28C5BFD-9CDD-4332-ADDF-63FFB256BF88}">
      <dgm:prSet/>
      <dgm:spPr/>
      <dgm:t>
        <a:bodyPr/>
        <a:lstStyle/>
        <a:p>
          <a:endParaRPr lang="en-US"/>
        </a:p>
      </dgm:t>
    </dgm:pt>
    <dgm:pt modelId="{282445F9-9F21-4526-A6E9-3266A67B9CCC}">
      <dgm:prSet phldrT="[Text]"/>
      <dgm:spPr/>
      <dgm:t>
        <a:bodyPr/>
        <a:lstStyle/>
        <a:p>
          <a:r>
            <a:rPr lang="en-US" dirty="0" smtClean="0"/>
            <a:t>Liberian schools, ministries priority partners</a:t>
          </a:r>
          <a:endParaRPr lang="en-US" dirty="0"/>
        </a:p>
      </dgm:t>
    </dgm:pt>
    <dgm:pt modelId="{F6310A10-204B-4F39-8A21-0B675FB1DBA3}" type="parTrans" cxnId="{A9D85FD9-3AA4-4061-8DF0-0746A01C6663}">
      <dgm:prSet/>
      <dgm:spPr/>
      <dgm:t>
        <a:bodyPr/>
        <a:lstStyle/>
        <a:p>
          <a:endParaRPr lang="en-US"/>
        </a:p>
      </dgm:t>
    </dgm:pt>
    <dgm:pt modelId="{303A6912-90AB-4905-B3FB-1DAB9FAB0476}" type="sibTrans" cxnId="{A9D85FD9-3AA4-4061-8DF0-0746A01C6663}">
      <dgm:prSet/>
      <dgm:spPr/>
      <dgm:t>
        <a:bodyPr/>
        <a:lstStyle/>
        <a:p>
          <a:endParaRPr lang="en-US"/>
        </a:p>
      </dgm:t>
    </dgm:pt>
    <dgm:pt modelId="{76B0A0AA-6988-4621-8B07-F6A3A833B3E5}">
      <dgm:prSet phldrT="[Text]"/>
      <dgm:spPr/>
      <dgm:t>
        <a:bodyPr/>
        <a:lstStyle/>
        <a:p>
          <a:r>
            <a:rPr lang="en-US" dirty="0" smtClean="0"/>
            <a:t>To be established</a:t>
          </a:r>
          <a:endParaRPr lang="en-US" dirty="0"/>
        </a:p>
      </dgm:t>
    </dgm:pt>
    <dgm:pt modelId="{3B9C66C7-97D2-4549-BAAD-1EE0BDA7E730}" type="parTrans" cxnId="{71412FAB-BC18-4366-9B01-31A4B0804BE7}">
      <dgm:prSet/>
      <dgm:spPr/>
      <dgm:t>
        <a:bodyPr/>
        <a:lstStyle/>
        <a:p>
          <a:endParaRPr lang="en-US"/>
        </a:p>
      </dgm:t>
    </dgm:pt>
    <dgm:pt modelId="{16EC6611-4B94-4426-9D52-1D9ECC0786F4}" type="sibTrans" cxnId="{71412FAB-BC18-4366-9B01-31A4B0804BE7}">
      <dgm:prSet/>
      <dgm:spPr/>
      <dgm:t>
        <a:bodyPr/>
        <a:lstStyle/>
        <a:p>
          <a:endParaRPr lang="en-US"/>
        </a:p>
      </dgm:t>
    </dgm:pt>
    <dgm:pt modelId="{30E91694-47E3-4B35-B735-07AA5BC071D7}">
      <dgm:prSet phldrT="[Text]"/>
      <dgm:spPr/>
      <dgm:t>
        <a:bodyPr/>
        <a:lstStyle/>
        <a:p>
          <a:r>
            <a:rPr lang="en-US" dirty="0" smtClean="0"/>
            <a:t>To be best established </a:t>
          </a:r>
          <a:endParaRPr lang="en-US" dirty="0"/>
        </a:p>
      </dgm:t>
    </dgm:pt>
    <dgm:pt modelId="{45FA1B63-D12A-451E-AEF2-36D2CE2C9888}" type="parTrans" cxnId="{A1E9C0A1-C71F-46ED-A143-1013086AE56F}">
      <dgm:prSet/>
      <dgm:spPr/>
      <dgm:t>
        <a:bodyPr/>
        <a:lstStyle/>
        <a:p>
          <a:endParaRPr lang="en-US"/>
        </a:p>
      </dgm:t>
    </dgm:pt>
    <dgm:pt modelId="{E3E14CD4-A76F-45D4-9A73-D66C773D3309}" type="sibTrans" cxnId="{A1E9C0A1-C71F-46ED-A143-1013086AE56F}">
      <dgm:prSet/>
      <dgm:spPr/>
      <dgm:t>
        <a:bodyPr/>
        <a:lstStyle/>
        <a:p>
          <a:endParaRPr lang="en-US"/>
        </a:p>
      </dgm:t>
    </dgm:pt>
    <dgm:pt modelId="{07C31435-0346-407F-961C-27D10A0F2BC7}">
      <dgm:prSet/>
      <dgm:spPr/>
      <dgm:t>
        <a:bodyPr/>
        <a:lstStyle/>
        <a:p>
          <a:r>
            <a:rPr lang="en-US" dirty="0" smtClean="0"/>
            <a:t>Sets policy target of free basic access for schools to justify rights allocation.</a:t>
          </a:r>
          <a:endParaRPr lang="en-US" dirty="0"/>
        </a:p>
      </dgm:t>
    </dgm:pt>
    <dgm:pt modelId="{77DA9DFB-7D53-453F-96D5-C2B3324FBAD7}" type="parTrans" cxnId="{A8518A7E-DD96-4570-A993-E6708D67B793}">
      <dgm:prSet/>
      <dgm:spPr/>
      <dgm:t>
        <a:bodyPr/>
        <a:lstStyle/>
        <a:p>
          <a:endParaRPr lang="en-US"/>
        </a:p>
      </dgm:t>
    </dgm:pt>
    <dgm:pt modelId="{90E6EA0D-B904-4D11-9661-5B567C1B6DBA}" type="sibTrans" cxnId="{A8518A7E-DD96-4570-A993-E6708D67B793}">
      <dgm:prSet/>
      <dgm:spPr/>
      <dgm:t>
        <a:bodyPr/>
        <a:lstStyle/>
        <a:p>
          <a:endParaRPr lang="en-US"/>
        </a:p>
      </dgm:t>
    </dgm:pt>
    <dgm:pt modelId="{DFBEE5E0-914E-4154-B8DD-88D9FECE1536}">
      <dgm:prSet/>
      <dgm:spPr/>
      <dgm:t>
        <a:bodyPr/>
        <a:lstStyle/>
        <a:p>
          <a:r>
            <a:rPr lang="en-US" dirty="0" smtClean="0"/>
            <a:t>Assign right </a:t>
          </a:r>
          <a:r>
            <a:rPr lang="en-US" dirty="0" smtClean="0"/>
            <a:t>to access </a:t>
          </a:r>
          <a:r>
            <a:rPr lang="en-US" dirty="0" smtClean="0"/>
            <a:t>to Rights </a:t>
          </a:r>
          <a:r>
            <a:rPr lang="en-US" dirty="0" smtClean="0"/>
            <a:t>of Way</a:t>
          </a:r>
          <a:endParaRPr lang="en-US" dirty="0"/>
        </a:p>
      </dgm:t>
    </dgm:pt>
    <dgm:pt modelId="{79EC5D19-D3EB-41D9-90D4-5147F17E1840}" type="parTrans" cxnId="{F9E3E0ED-D1E4-46DE-9F8C-01E9D1CB1926}">
      <dgm:prSet/>
      <dgm:spPr/>
      <dgm:t>
        <a:bodyPr/>
        <a:lstStyle/>
        <a:p>
          <a:endParaRPr lang="en-US"/>
        </a:p>
      </dgm:t>
    </dgm:pt>
    <dgm:pt modelId="{B79D40DE-C882-4924-BB0F-0FA86C00D375}" type="sibTrans" cxnId="{F9E3E0ED-D1E4-46DE-9F8C-01E9D1CB1926}">
      <dgm:prSet/>
      <dgm:spPr/>
      <dgm:t>
        <a:bodyPr/>
        <a:lstStyle/>
        <a:p>
          <a:endParaRPr lang="en-US"/>
        </a:p>
      </dgm:t>
    </dgm:pt>
    <dgm:pt modelId="{5117CB36-6231-45EF-A958-9BD97A4C4515}">
      <dgm:prSet/>
      <dgm:spPr/>
      <dgm:t>
        <a:bodyPr/>
        <a:lstStyle/>
        <a:p>
          <a:r>
            <a:rPr lang="en-US" dirty="0" smtClean="0"/>
            <a:t>Authorizes right to lay fiber where it may enhance network and lower operational costs and improve performance.</a:t>
          </a:r>
          <a:endParaRPr lang="en-US" dirty="0"/>
        </a:p>
      </dgm:t>
    </dgm:pt>
    <dgm:pt modelId="{CC5B3E69-CF6C-4F99-9E18-B8A173A5D9AA}" type="parTrans" cxnId="{188788C9-CCC7-4AFA-97A3-05DBB3E786AA}">
      <dgm:prSet/>
      <dgm:spPr/>
      <dgm:t>
        <a:bodyPr/>
        <a:lstStyle/>
        <a:p>
          <a:endParaRPr lang="en-US"/>
        </a:p>
      </dgm:t>
    </dgm:pt>
    <dgm:pt modelId="{93E1E733-8D62-4B70-B7E7-9D6C7DAAC467}" type="sibTrans" cxnId="{188788C9-CCC7-4AFA-97A3-05DBB3E786AA}">
      <dgm:prSet/>
      <dgm:spPr/>
      <dgm:t>
        <a:bodyPr/>
        <a:lstStyle/>
        <a:p>
          <a:endParaRPr lang="en-US"/>
        </a:p>
      </dgm:t>
    </dgm:pt>
    <dgm:pt modelId="{09B615B3-F232-4B10-9E4B-C73153C64458}" type="pres">
      <dgm:prSet presAssocID="{14F0709B-0F1B-4B86-853D-1BAFEDA77D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3B1A5A-DCDC-4992-90F6-6350AC94352E}" type="pres">
      <dgm:prSet presAssocID="{A98DADB2-7B29-404F-9817-9AA04F2470B0}" presName="composite" presStyleCnt="0"/>
      <dgm:spPr/>
    </dgm:pt>
    <dgm:pt modelId="{FF0B240D-3F60-4A4C-86B5-2F31EF7F5ED7}" type="pres">
      <dgm:prSet presAssocID="{A98DADB2-7B29-404F-9817-9AA04F2470B0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CB9EF-0981-4E01-A381-4DE3610197A3}" type="pres">
      <dgm:prSet presAssocID="{A98DADB2-7B29-404F-9817-9AA04F2470B0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76032-CD2F-4279-9851-A1CBBAD76256}" type="pres">
      <dgm:prSet presAssocID="{AFBC86B7-F4FD-40F6-B12B-34A641BCA3FD}" presName="space" presStyleCnt="0"/>
      <dgm:spPr/>
    </dgm:pt>
    <dgm:pt modelId="{12FF6290-A996-4F95-9BB1-0784E3480F6A}" type="pres">
      <dgm:prSet presAssocID="{F9A5382A-3CD6-4A55-921A-0C30A54D97A7}" presName="composite" presStyleCnt="0"/>
      <dgm:spPr/>
    </dgm:pt>
    <dgm:pt modelId="{275927EB-AD66-4FEA-BD8F-9B8C2C7BD94E}" type="pres">
      <dgm:prSet presAssocID="{F9A5382A-3CD6-4A55-921A-0C30A54D97A7}" presName="parTx" presStyleLbl="alignNode1" presStyleIdx="1" presStyleCnt="4" custLinFactNeighborX="821" custLinFactNeighborY="110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25075-369B-429E-937E-F96D79AE97BC}" type="pres">
      <dgm:prSet presAssocID="{F9A5382A-3CD6-4A55-921A-0C30A54D97A7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98DC9-655F-4419-867F-C97A81AA5CD9}" type="pres">
      <dgm:prSet presAssocID="{E6A38AC7-6D1A-4654-B982-654A4248CB90}" presName="space" presStyleCnt="0"/>
      <dgm:spPr/>
    </dgm:pt>
    <dgm:pt modelId="{D49D3975-8ADE-40DC-89B3-488431B363AA}" type="pres">
      <dgm:prSet presAssocID="{89F64D75-4EB0-4485-9DDD-567DF6531C55}" presName="composite" presStyleCnt="0"/>
      <dgm:spPr/>
    </dgm:pt>
    <dgm:pt modelId="{271F8B70-EC41-4F0F-BE05-5E06B9C6AAE5}" type="pres">
      <dgm:prSet presAssocID="{89F64D75-4EB0-4485-9DDD-567DF6531C55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F4BDA-C40F-49D9-B17E-996A2383C15F}" type="pres">
      <dgm:prSet presAssocID="{89F64D75-4EB0-4485-9DDD-567DF6531C55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E66CB-B96A-486F-8318-5B5F9F2093DC}" type="pres">
      <dgm:prSet presAssocID="{8188AD68-20D5-4986-A99C-68AD6383544B}" presName="space" presStyleCnt="0"/>
      <dgm:spPr/>
    </dgm:pt>
    <dgm:pt modelId="{A5C7A375-D7F7-4271-BEA7-8A5488F882BD}" type="pres">
      <dgm:prSet presAssocID="{FDF37128-E89C-45FB-85C5-D3406168B6E5}" presName="composite" presStyleCnt="0"/>
      <dgm:spPr/>
    </dgm:pt>
    <dgm:pt modelId="{15046913-4FF8-436B-A420-5E58A76CE09F}" type="pres">
      <dgm:prSet presAssocID="{FDF37128-E89C-45FB-85C5-D3406168B6E5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73DAA-E13B-417B-9672-F86EE01D4EFF}" type="pres">
      <dgm:prSet presAssocID="{FDF37128-E89C-45FB-85C5-D3406168B6E5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BAE280-0692-42B8-8AD5-68316AE1DFD3}" type="presOf" srcId="{F089027C-876C-4AB7-9558-66F9E04FF48B}" destId="{CD1F4BDA-C40F-49D9-B17E-996A2383C15F}" srcOrd="0" destOrd="2" presId="urn:microsoft.com/office/officeart/2005/8/layout/hList1"/>
    <dgm:cxn modelId="{C01CA765-3A45-4AE0-90D2-74BD422DE56B}" srcId="{14F0709B-0F1B-4B86-853D-1BAFEDA77DF2}" destId="{89F64D75-4EB0-4485-9DDD-567DF6531C55}" srcOrd="2" destOrd="0" parTransId="{799F8964-10D8-4710-B1DB-FD473E654844}" sibTransId="{8188AD68-20D5-4986-A99C-68AD6383544B}"/>
    <dgm:cxn modelId="{463926B1-7AD3-4F49-BA9C-446662AFAB42}" type="presOf" srcId="{5117CB36-6231-45EF-A958-9BD97A4C4515}" destId="{D9673DAA-E13B-417B-9672-F86EE01D4EFF}" srcOrd="0" destOrd="5" presId="urn:microsoft.com/office/officeart/2005/8/layout/hList1"/>
    <dgm:cxn modelId="{B53329BE-8278-4DF8-82C9-29D6ECB4C4F8}" type="presOf" srcId="{398C711B-0CB5-42D9-A543-493401CF2309}" destId="{897CB9EF-0981-4E01-A381-4DE3610197A3}" srcOrd="0" destOrd="0" presId="urn:microsoft.com/office/officeart/2005/8/layout/hList1"/>
    <dgm:cxn modelId="{CDF0C202-A749-452C-B3E6-C522C7265131}" type="presOf" srcId="{BD183613-CE8C-4290-8F76-3CC89586404B}" destId="{897CB9EF-0981-4E01-A381-4DE3610197A3}" srcOrd="0" destOrd="4" presId="urn:microsoft.com/office/officeart/2005/8/layout/hList1"/>
    <dgm:cxn modelId="{54A89095-564A-4100-A8BE-4545FAB0952F}" type="presOf" srcId="{76B0A0AA-6988-4621-8B07-F6A3A833B3E5}" destId="{DD325075-369B-429E-937E-F96D79AE97BC}" srcOrd="0" destOrd="6" presId="urn:microsoft.com/office/officeart/2005/8/layout/hList1"/>
    <dgm:cxn modelId="{71412FAB-BC18-4366-9B01-31A4B0804BE7}" srcId="{764E641F-59E2-4C46-9168-AC7D67602120}" destId="{76B0A0AA-6988-4621-8B07-F6A3A833B3E5}" srcOrd="0" destOrd="0" parTransId="{3B9C66C7-97D2-4549-BAAD-1EE0BDA7E730}" sibTransId="{16EC6611-4B94-4426-9D52-1D9ECC0786F4}"/>
    <dgm:cxn modelId="{6C92523B-9988-4C2C-8497-FF8CB30FD068}" type="presOf" srcId="{5B4BCCA7-C6A6-4D9C-8B23-A61CD36AF628}" destId="{D9673DAA-E13B-417B-9672-F86EE01D4EFF}" srcOrd="0" destOrd="1" presId="urn:microsoft.com/office/officeart/2005/8/layout/hList1"/>
    <dgm:cxn modelId="{C508C3B2-0869-4E06-AE6D-811AD1A195E4}" type="presOf" srcId="{44F12DD9-ECF9-4E47-9CEF-F3D1D2A8615B}" destId="{DD325075-369B-429E-937E-F96D79AE97BC}" srcOrd="0" destOrd="0" presId="urn:microsoft.com/office/officeart/2005/8/layout/hList1"/>
    <dgm:cxn modelId="{D839F16A-5B1F-4905-A663-062D765DFA36}" srcId="{F089027C-876C-4AB7-9558-66F9E04FF48B}" destId="{0C46EDC9-62AA-4F8F-A8AC-827B690780C3}" srcOrd="0" destOrd="0" parTransId="{DD5916DF-E8AD-4D5C-93C4-2AE11415864A}" sibTransId="{5F72F88A-1835-4882-B139-A44ED7384151}"/>
    <dgm:cxn modelId="{ACB56698-E59C-4360-8ABF-7F65C92059F6}" type="presOf" srcId="{89F64D75-4EB0-4485-9DDD-567DF6531C55}" destId="{271F8B70-EC41-4F0F-BE05-5E06B9C6AAE5}" srcOrd="0" destOrd="0" presId="urn:microsoft.com/office/officeart/2005/8/layout/hList1"/>
    <dgm:cxn modelId="{38048C19-0191-4867-B770-422D8E5AEE78}" type="presOf" srcId="{764E641F-59E2-4C46-9168-AC7D67602120}" destId="{DD325075-369B-429E-937E-F96D79AE97BC}" srcOrd="0" destOrd="5" presId="urn:microsoft.com/office/officeart/2005/8/layout/hList1"/>
    <dgm:cxn modelId="{DA9799E8-70A3-4022-B4A9-8FC56D19C0F6}" srcId="{14F0709B-0F1B-4B86-853D-1BAFEDA77DF2}" destId="{FDF37128-E89C-45FB-85C5-D3406168B6E5}" srcOrd="3" destOrd="0" parTransId="{65B01E42-45AC-47FF-9238-B030E1596DC0}" sibTransId="{2196CEAE-3F27-4BFD-AA3C-7DCCD7EFA892}"/>
    <dgm:cxn modelId="{9FDB18DB-25DC-4609-80FE-E21E353C184C}" srcId="{A98DADB2-7B29-404F-9817-9AA04F2470B0}" destId="{398C711B-0CB5-42D9-A543-493401CF2309}" srcOrd="0" destOrd="0" parTransId="{17FB5D15-C98D-4FBA-9707-D7462B931722}" sibTransId="{ECD670A3-EC60-4867-BD33-3EDB7B82B71B}"/>
    <dgm:cxn modelId="{84600169-9F3A-456F-9EB2-2FAA8BAE0F5F}" srcId="{89F64D75-4EB0-4485-9DDD-567DF6531C55}" destId="{70F62C4E-7FCF-47B7-AADA-3098017327D3}" srcOrd="0" destOrd="0" parTransId="{CD1FB7CC-8034-4025-A396-8485C0E85A48}" sibTransId="{FF95FCB4-A489-4C90-A57A-F019A831124E}"/>
    <dgm:cxn modelId="{A1E9C0A1-C71F-46ED-A143-1013086AE56F}" srcId="{EABF6D3A-9FB7-471C-A818-C0841997BC2F}" destId="{30E91694-47E3-4B35-B735-07AA5BC071D7}" srcOrd="0" destOrd="0" parTransId="{45FA1B63-D12A-451E-AEF2-36D2CE2C9888}" sibTransId="{E3E14CD4-A76F-45D4-9A73-D66C773D3309}"/>
    <dgm:cxn modelId="{8BCE4FDA-1C81-442F-9342-76756862636E}" srcId="{89F64D75-4EB0-4485-9DDD-567DF6531C55}" destId="{954367E0-A020-4CD3-A538-AD3CD536709C}" srcOrd="1" destOrd="0" parTransId="{899D89B2-E774-48C9-992D-FF03FCF42509}" sibTransId="{34328C14-9555-4D67-B58E-850552EEEFDC}"/>
    <dgm:cxn modelId="{31A5D880-9B7C-4D94-ABE3-566F5143A06B}" srcId="{398C711B-0CB5-42D9-A543-493401CF2309}" destId="{D3C5A164-8A37-4B30-AEA1-1CF817382C9D}" srcOrd="1" destOrd="0" parTransId="{7BC9AF2A-2EEB-43F0-96E1-AB4FBB9A2F44}" sibTransId="{D2E9BFA2-7F9F-483B-AEE4-E051B0319631}"/>
    <dgm:cxn modelId="{45BB8709-E3FB-45F1-93E2-C9BB707D1C73}" srcId="{954367E0-A020-4CD3-A538-AD3CD536709C}" destId="{F089027C-876C-4AB7-9558-66F9E04FF48B}" srcOrd="0" destOrd="0" parTransId="{B768850C-DF3F-4E66-956F-1D6B27AA0706}" sibTransId="{1BD32D81-1880-4C41-A800-EC103C5F6862}"/>
    <dgm:cxn modelId="{FE1D9A25-4B83-4D7A-8DB8-615AB144E630}" type="presOf" srcId="{282445F9-9F21-4526-A6E9-3266A67B9CCC}" destId="{897CB9EF-0981-4E01-A381-4DE3610197A3}" srcOrd="0" destOrd="1" presId="urn:microsoft.com/office/officeart/2005/8/layout/hList1"/>
    <dgm:cxn modelId="{74776D6E-3746-4627-A62B-4666326674B2}" type="presOf" srcId="{A98DADB2-7B29-404F-9817-9AA04F2470B0}" destId="{FF0B240D-3F60-4A4C-86B5-2F31EF7F5ED7}" srcOrd="0" destOrd="0" presId="urn:microsoft.com/office/officeart/2005/8/layout/hList1"/>
    <dgm:cxn modelId="{D660EF5F-981A-45AE-B9F6-C35C11181C96}" type="presOf" srcId="{4D0B5C53-C975-44FA-BF24-E7930CA47967}" destId="{897CB9EF-0981-4E01-A381-4DE3610197A3}" srcOrd="0" destOrd="5" presId="urn:microsoft.com/office/officeart/2005/8/layout/hList1"/>
    <dgm:cxn modelId="{10CA9DD8-7D77-4329-8E26-5E977458F29D}" srcId="{14F0709B-0F1B-4B86-853D-1BAFEDA77DF2}" destId="{F9A5382A-3CD6-4A55-921A-0C30A54D97A7}" srcOrd="1" destOrd="0" parTransId="{5E3F4499-E54A-4DC9-9D68-328CD48B99C4}" sibTransId="{E6A38AC7-6D1A-4654-B982-654A4248CB90}"/>
    <dgm:cxn modelId="{9D870448-8C21-4AD9-853F-558E6959AE31}" srcId="{D3C5A164-8A37-4B30-AEA1-1CF817382C9D}" destId="{33486BA3-4E69-4F21-880E-180CF332D4B1}" srcOrd="0" destOrd="0" parTransId="{13DCE467-9435-434C-B8C7-090C7EF3CCF4}" sibTransId="{06AE54DD-C3C6-4E75-8941-56E5CFADBD24}"/>
    <dgm:cxn modelId="{B8E77B83-8BE6-4A67-BF80-C9580DEBC94E}" type="presOf" srcId="{F9A5382A-3CD6-4A55-921A-0C30A54D97A7}" destId="{275927EB-AD66-4FEA-BD8F-9B8C2C7BD94E}" srcOrd="0" destOrd="0" presId="urn:microsoft.com/office/officeart/2005/8/layout/hList1"/>
    <dgm:cxn modelId="{4F680B7C-30D1-4A7E-AEB0-2BBA2DF9C82F}" type="presOf" srcId="{DEC16461-9349-4BB4-AD82-320836BB0D2F}" destId="{D9673DAA-E13B-417B-9672-F86EE01D4EFF}" srcOrd="0" destOrd="0" presId="urn:microsoft.com/office/officeart/2005/8/layout/hList1"/>
    <dgm:cxn modelId="{C4D08A46-1A31-4DD3-A134-24859E3CB0D8}" type="presOf" srcId="{D3C5A164-8A37-4B30-AEA1-1CF817382C9D}" destId="{897CB9EF-0981-4E01-A381-4DE3610197A3}" srcOrd="0" destOrd="2" presId="urn:microsoft.com/office/officeart/2005/8/layout/hList1"/>
    <dgm:cxn modelId="{6F2EB31A-1439-4465-BE18-6A49A912D275}" type="presOf" srcId="{70F62C4E-7FCF-47B7-AADA-3098017327D3}" destId="{CD1F4BDA-C40F-49D9-B17E-996A2383C15F}" srcOrd="0" destOrd="0" presId="urn:microsoft.com/office/officeart/2005/8/layout/hList1"/>
    <dgm:cxn modelId="{7B8D571F-79F4-40F7-B4C3-215760ADAF40}" type="presOf" srcId="{EABF6D3A-9FB7-471C-A818-C0841997BC2F}" destId="{CD1F4BDA-C40F-49D9-B17E-996A2383C15F}" srcOrd="0" destOrd="4" presId="urn:microsoft.com/office/officeart/2005/8/layout/hList1"/>
    <dgm:cxn modelId="{54BFFA09-FAC6-4A0D-B91C-88856BD53214}" srcId="{F9A5382A-3CD6-4A55-921A-0C30A54D97A7}" destId="{17568E07-7E31-49D8-94FE-BF5ED3FC5231}" srcOrd="2" destOrd="0" parTransId="{9C1A6044-9E53-45D9-B7B0-923063A22D61}" sibTransId="{6E63BC06-0433-4416-81CC-2707019002CE}"/>
    <dgm:cxn modelId="{C8DFF33F-D76E-4883-8DCC-12D7C36AF179}" srcId="{FDF37128-E89C-45FB-85C5-D3406168B6E5}" destId="{DEC16461-9349-4BB4-AD82-320836BB0D2F}" srcOrd="0" destOrd="0" parTransId="{D3B82481-023F-4AAA-A446-07A21D40EA58}" sibTransId="{4996D1F3-BD56-4DEC-B16F-E77AE0F18999}"/>
    <dgm:cxn modelId="{F2ECBDEE-E1E6-4FBD-85C9-1CFA769D3F85}" type="presOf" srcId="{ACCC4017-4EE9-49EC-931C-8D8CD3A524E6}" destId="{D9673DAA-E13B-417B-9672-F86EE01D4EFF}" srcOrd="0" destOrd="4" presId="urn:microsoft.com/office/officeart/2005/8/layout/hList1"/>
    <dgm:cxn modelId="{10FA8A94-D05B-4E80-91E5-E195A2EE27FC}" type="presOf" srcId="{FDF37128-E89C-45FB-85C5-D3406168B6E5}" destId="{15046913-4FF8-436B-A420-5E58A76CE09F}" srcOrd="0" destOrd="0" presId="urn:microsoft.com/office/officeart/2005/8/layout/hList1"/>
    <dgm:cxn modelId="{C5F23154-B9F4-4052-B15B-9DBE00E73A3F}" srcId="{89F64D75-4EB0-4485-9DDD-567DF6531C55}" destId="{EABF6D3A-9FB7-471C-A818-C0841997BC2F}" srcOrd="2" destOrd="0" parTransId="{D217007C-51E0-4CBE-9E72-3A398A9E98E1}" sibTransId="{7CB0E25F-AAF9-4424-9D8A-2B5140F7D851}"/>
    <dgm:cxn modelId="{43D23519-DAA0-492E-9F76-311E899C8180}" srcId="{F9A5382A-3CD6-4A55-921A-0C30A54D97A7}" destId="{764E641F-59E2-4C46-9168-AC7D67602120}" srcOrd="3" destOrd="0" parTransId="{2D1659C6-3945-4927-9811-E959D6F31F12}" sibTransId="{62F2F2A8-84BF-4594-A837-EFBC7AF9F12D}"/>
    <dgm:cxn modelId="{677CF41B-9FA9-490A-B901-B43427F597C3}" type="presOf" srcId="{1EF97779-FBB9-4C98-A5CD-024D4A91442C}" destId="{DD325075-369B-429E-937E-F96D79AE97BC}" srcOrd="0" destOrd="1" presId="urn:microsoft.com/office/officeart/2005/8/layout/hList1"/>
    <dgm:cxn modelId="{8DBEFD71-A777-4F9C-887D-BCB687CB0311}" type="presOf" srcId="{33486BA3-4E69-4F21-880E-180CF332D4B1}" destId="{897CB9EF-0981-4E01-A381-4DE3610197A3}" srcOrd="0" destOrd="3" presId="urn:microsoft.com/office/officeart/2005/8/layout/hList1"/>
    <dgm:cxn modelId="{CFC1D2FC-936D-465F-90C9-0B6EF2474FDB}" srcId="{FDF37128-E89C-45FB-85C5-D3406168B6E5}" destId="{5B4BCCA7-C6A6-4D9C-8B23-A61CD36AF628}" srcOrd="1" destOrd="0" parTransId="{087E8584-4FBA-4379-82EB-9416EEB88C83}" sibTransId="{1B1AA63C-E485-4760-85E0-E4470073BD26}"/>
    <dgm:cxn modelId="{284D2CA8-A8A3-4280-8B7D-63E2A76F45E9}" srcId="{14F0709B-0F1B-4B86-853D-1BAFEDA77DF2}" destId="{A98DADB2-7B29-404F-9817-9AA04F2470B0}" srcOrd="0" destOrd="0" parTransId="{AB7AD105-7A0C-4472-B301-2A2EB35EC632}" sibTransId="{AFBC86B7-F4FD-40F6-B12B-34A641BCA3FD}"/>
    <dgm:cxn modelId="{BEE3240F-C7D5-44C0-AE0A-A7A7C5637944}" type="presOf" srcId="{954367E0-A020-4CD3-A538-AD3CD536709C}" destId="{CD1F4BDA-C40F-49D9-B17E-996A2383C15F}" srcOrd="0" destOrd="1" presId="urn:microsoft.com/office/officeart/2005/8/layout/hList1"/>
    <dgm:cxn modelId="{2161AA89-0FBC-467F-8EFA-BDF00287B597}" type="presOf" srcId="{8A13AA4E-7DF3-4A26-8EB7-3E087557B2DA}" destId="{DD325075-369B-429E-937E-F96D79AE97BC}" srcOrd="0" destOrd="3" presId="urn:microsoft.com/office/officeart/2005/8/layout/hList1"/>
    <dgm:cxn modelId="{188788C9-CCC7-4AFA-97A3-05DBB3E786AA}" srcId="{5B4BCCA7-C6A6-4D9C-8B23-A61CD36AF628}" destId="{5117CB36-6231-45EF-A958-9BD97A4C4515}" srcOrd="3" destOrd="0" parTransId="{CC5B3E69-CF6C-4F99-9E18-B8A173A5D9AA}" sibTransId="{93E1E733-8D62-4B70-B7E7-9D6C7DAAC467}"/>
    <dgm:cxn modelId="{FB4962AA-A02E-423C-9983-2DA7BD2A9B49}" type="presOf" srcId="{07C31435-0346-407F-961C-27D10A0F2BC7}" destId="{D9673DAA-E13B-417B-9672-F86EE01D4EFF}" srcOrd="0" destOrd="2" presId="urn:microsoft.com/office/officeart/2005/8/layout/hList1"/>
    <dgm:cxn modelId="{64A438D1-6955-4395-BF37-FC468CBDF114}" srcId="{F9A5382A-3CD6-4A55-921A-0C30A54D97A7}" destId="{44F12DD9-ECF9-4E47-9CEF-F3D1D2A8615B}" srcOrd="0" destOrd="0" parTransId="{81046D92-579A-4106-8498-ABC717432925}" sibTransId="{69796C99-F2C3-4BB6-A2DB-122CEB0E05BD}"/>
    <dgm:cxn modelId="{A9D85FD9-3AA4-4061-8DF0-0746A01C6663}" srcId="{398C711B-0CB5-42D9-A543-493401CF2309}" destId="{282445F9-9F21-4526-A6E9-3266A67B9CCC}" srcOrd="0" destOrd="0" parTransId="{F6310A10-204B-4F39-8A21-0B675FB1DBA3}" sibTransId="{303A6912-90AB-4905-B3FB-1DAB9FAB0476}"/>
    <dgm:cxn modelId="{CFFB4AB0-674A-4153-BEE5-9E5DFEC96503}" type="presOf" srcId="{17568E07-7E31-49D8-94FE-BF5ED3FC5231}" destId="{DD325075-369B-429E-937E-F96D79AE97BC}" srcOrd="0" destOrd="2" presId="urn:microsoft.com/office/officeart/2005/8/layout/hList1"/>
    <dgm:cxn modelId="{A8518A7E-DD96-4570-A993-E6708D67B793}" srcId="{5B4BCCA7-C6A6-4D9C-8B23-A61CD36AF628}" destId="{07C31435-0346-407F-961C-27D10A0F2BC7}" srcOrd="0" destOrd="0" parTransId="{77DA9DFB-7D53-453F-96D5-C2B3324FBAD7}" sibTransId="{90E6EA0D-B904-4D11-9661-5B567C1B6DBA}"/>
    <dgm:cxn modelId="{D52C5B77-99A4-49FA-9037-D29B3E40CF6B}" srcId="{5B4BCCA7-C6A6-4D9C-8B23-A61CD36AF628}" destId="{ACCC4017-4EE9-49EC-931C-8D8CD3A524E6}" srcOrd="2" destOrd="0" parTransId="{8DC47879-08C7-4A70-BC73-7AD5F2B0D907}" sibTransId="{7D358415-7E12-4AD2-8CFC-FC69CA2DC9A5}"/>
    <dgm:cxn modelId="{19F78E54-BBF0-470E-A3D8-5873B865E664}" srcId="{A98DADB2-7B29-404F-9817-9AA04F2470B0}" destId="{4D0B5C53-C975-44FA-BF24-E7930CA47967}" srcOrd="1" destOrd="0" parTransId="{0A91FEDE-D39E-4896-9352-13710114C052}" sibTransId="{DB5CCE89-AF02-496C-AFCA-DD9B7827A2FE}"/>
    <dgm:cxn modelId="{F9E3E0ED-D1E4-46DE-9F8C-01E9D1CB1926}" srcId="{5B4BCCA7-C6A6-4D9C-8B23-A61CD36AF628}" destId="{DFBEE5E0-914E-4154-B8DD-88D9FECE1536}" srcOrd="1" destOrd="0" parTransId="{79EC5D19-D3EB-41D9-90D4-5147F17E1840}" sibTransId="{B79D40DE-C882-4924-BB0F-0FA86C00D375}"/>
    <dgm:cxn modelId="{6C29CA86-2351-4783-94DD-F161CE363DF3}" type="presOf" srcId="{14F0709B-0F1B-4B86-853D-1BAFEDA77DF2}" destId="{09B615B3-F232-4B10-9E4B-C73153C64458}" srcOrd="0" destOrd="0" presId="urn:microsoft.com/office/officeart/2005/8/layout/hList1"/>
    <dgm:cxn modelId="{C18D7F7B-8919-4DA9-AD52-E23BA234DA77}" type="presOf" srcId="{30E91694-47E3-4B35-B735-07AA5BC071D7}" destId="{CD1F4BDA-C40F-49D9-B17E-996A2383C15F}" srcOrd="0" destOrd="5" presId="urn:microsoft.com/office/officeart/2005/8/layout/hList1"/>
    <dgm:cxn modelId="{C28C5BFD-9CDD-4332-ADDF-63FFB256BF88}" srcId="{17568E07-7E31-49D8-94FE-BF5ED3FC5231}" destId="{75EEF20B-DA24-482E-A20B-59424D3A51F9}" srcOrd="1" destOrd="0" parTransId="{1E0A335C-6AB1-43B3-8179-83B6A4F40AA5}" sibTransId="{EAC74E5F-6453-45A0-AE05-0248319882AF}"/>
    <dgm:cxn modelId="{EF463B9E-5B33-46FA-9451-ED4BBEB43197}" type="presOf" srcId="{75EEF20B-DA24-482E-A20B-59424D3A51F9}" destId="{DD325075-369B-429E-937E-F96D79AE97BC}" srcOrd="0" destOrd="4" presId="urn:microsoft.com/office/officeart/2005/8/layout/hList1"/>
    <dgm:cxn modelId="{CFBC0D90-6A86-40B7-B750-C41B8B955DBE}" srcId="{F9A5382A-3CD6-4A55-921A-0C30A54D97A7}" destId="{1EF97779-FBB9-4C98-A5CD-024D4A91442C}" srcOrd="1" destOrd="0" parTransId="{29C51A0B-D2FD-4856-B676-967623E3BC73}" sibTransId="{4F3DA247-C8CC-4273-B4B8-6C0EFB5013A2}"/>
    <dgm:cxn modelId="{6617636B-24D3-4ABE-AF3D-73E4C9E5C7A8}" srcId="{D3C5A164-8A37-4B30-AEA1-1CF817382C9D}" destId="{BD183613-CE8C-4290-8F76-3CC89586404B}" srcOrd="1" destOrd="0" parTransId="{3ECE61E6-F2D3-4347-BEB7-1D392458A022}" sibTransId="{8D86B7BE-6A68-4CE2-81FA-1C52C749EE6C}"/>
    <dgm:cxn modelId="{43652B9D-DE54-4C81-A042-B8896753578F}" type="presOf" srcId="{DFBEE5E0-914E-4154-B8DD-88D9FECE1536}" destId="{D9673DAA-E13B-417B-9672-F86EE01D4EFF}" srcOrd="0" destOrd="3" presId="urn:microsoft.com/office/officeart/2005/8/layout/hList1"/>
    <dgm:cxn modelId="{00761168-05C3-4EC1-98BE-E441398090E5}" srcId="{17568E07-7E31-49D8-94FE-BF5ED3FC5231}" destId="{8A13AA4E-7DF3-4A26-8EB7-3E087557B2DA}" srcOrd="0" destOrd="0" parTransId="{3DBC0275-D9D7-414F-BBCE-0FBFFEB4FADA}" sibTransId="{6DBF5B3F-F7A3-4579-A446-12FA04FB236D}"/>
    <dgm:cxn modelId="{AA7B2C04-1403-4C7C-AB02-90AF5541AD11}" type="presOf" srcId="{0C46EDC9-62AA-4F8F-A8AC-827B690780C3}" destId="{CD1F4BDA-C40F-49D9-B17E-996A2383C15F}" srcOrd="0" destOrd="3" presId="urn:microsoft.com/office/officeart/2005/8/layout/hList1"/>
    <dgm:cxn modelId="{2C4FE15C-56B3-4E7D-BC74-1D0950C0EB23}" type="presParOf" srcId="{09B615B3-F232-4B10-9E4B-C73153C64458}" destId="{BB3B1A5A-DCDC-4992-90F6-6350AC94352E}" srcOrd="0" destOrd="0" presId="urn:microsoft.com/office/officeart/2005/8/layout/hList1"/>
    <dgm:cxn modelId="{B1DE6C3E-4634-4DE7-B401-FC92239D19A5}" type="presParOf" srcId="{BB3B1A5A-DCDC-4992-90F6-6350AC94352E}" destId="{FF0B240D-3F60-4A4C-86B5-2F31EF7F5ED7}" srcOrd="0" destOrd="0" presId="urn:microsoft.com/office/officeart/2005/8/layout/hList1"/>
    <dgm:cxn modelId="{6FB7841E-CD7F-4B9B-8A68-1A81EE931A1D}" type="presParOf" srcId="{BB3B1A5A-DCDC-4992-90F6-6350AC94352E}" destId="{897CB9EF-0981-4E01-A381-4DE3610197A3}" srcOrd="1" destOrd="0" presId="urn:microsoft.com/office/officeart/2005/8/layout/hList1"/>
    <dgm:cxn modelId="{63DC3F33-AD62-4AB7-AC17-27867CFDD60B}" type="presParOf" srcId="{09B615B3-F232-4B10-9E4B-C73153C64458}" destId="{8B376032-CD2F-4279-9851-A1CBBAD76256}" srcOrd="1" destOrd="0" presId="urn:microsoft.com/office/officeart/2005/8/layout/hList1"/>
    <dgm:cxn modelId="{0488E1D9-15E8-4BBD-9957-184C4985B5BB}" type="presParOf" srcId="{09B615B3-F232-4B10-9E4B-C73153C64458}" destId="{12FF6290-A996-4F95-9BB1-0784E3480F6A}" srcOrd="2" destOrd="0" presId="urn:microsoft.com/office/officeart/2005/8/layout/hList1"/>
    <dgm:cxn modelId="{5E0D5040-505D-4112-A957-C916F643CC15}" type="presParOf" srcId="{12FF6290-A996-4F95-9BB1-0784E3480F6A}" destId="{275927EB-AD66-4FEA-BD8F-9B8C2C7BD94E}" srcOrd="0" destOrd="0" presId="urn:microsoft.com/office/officeart/2005/8/layout/hList1"/>
    <dgm:cxn modelId="{6A9691FE-0B72-45B5-B0DE-6BDF19D2177A}" type="presParOf" srcId="{12FF6290-A996-4F95-9BB1-0784E3480F6A}" destId="{DD325075-369B-429E-937E-F96D79AE97BC}" srcOrd="1" destOrd="0" presId="urn:microsoft.com/office/officeart/2005/8/layout/hList1"/>
    <dgm:cxn modelId="{1C2A55A5-00BF-4CD7-A0C9-3F8DFE780EA9}" type="presParOf" srcId="{09B615B3-F232-4B10-9E4B-C73153C64458}" destId="{2FE98DC9-655F-4419-867F-C97A81AA5CD9}" srcOrd="3" destOrd="0" presId="urn:microsoft.com/office/officeart/2005/8/layout/hList1"/>
    <dgm:cxn modelId="{7C0C0BE3-EC19-4DA1-960B-0387635B554D}" type="presParOf" srcId="{09B615B3-F232-4B10-9E4B-C73153C64458}" destId="{D49D3975-8ADE-40DC-89B3-488431B363AA}" srcOrd="4" destOrd="0" presId="urn:microsoft.com/office/officeart/2005/8/layout/hList1"/>
    <dgm:cxn modelId="{9CCC609D-ABF3-485E-AE6C-3EFB312E9B9C}" type="presParOf" srcId="{D49D3975-8ADE-40DC-89B3-488431B363AA}" destId="{271F8B70-EC41-4F0F-BE05-5E06B9C6AAE5}" srcOrd="0" destOrd="0" presId="urn:microsoft.com/office/officeart/2005/8/layout/hList1"/>
    <dgm:cxn modelId="{48509581-DADF-4A2F-99F0-BD5A95CF74AB}" type="presParOf" srcId="{D49D3975-8ADE-40DC-89B3-488431B363AA}" destId="{CD1F4BDA-C40F-49D9-B17E-996A2383C15F}" srcOrd="1" destOrd="0" presId="urn:microsoft.com/office/officeart/2005/8/layout/hList1"/>
    <dgm:cxn modelId="{F507BFA2-4AF8-4FDC-98EE-6B43097BED3D}" type="presParOf" srcId="{09B615B3-F232-4B10-9E4B-C73153C64458}" destId="{8E5E66CB-B96A-486F-8318-5B5F9F2093DC}" srcOrd="5" destOrd="0" presId="urn:microsoft.com/office/officeart/2005/8/layout/hList1"/>
    <dgm:cxn modelId="{02E58823-E35E-43C0-BC69-647202C9B587}" type="presParOf" srcId="{09B615B3-F232-4B10-9E4B-C73153C64458}" destId="{A5C7A375-D7F7-4271-BEA7-8A5488F882BD}" srcOrd="6" destOrd="0" presId="urn:microsoft.com/office/officeart/2005/8/layout/hList1"/>
    <dgm:cxn modelId="{DD65A059-FD27-4135-B7BA-A028553BAA66}" type="presParOf" srcId="{A5C7A375-D7F7-4271-BEA7-8A5488F882BD}" destId="{15046913-4FF8-436B-A420-5E58A76CE09F}" srcOrd="0" destOrd="0" presId="urn:microsoft.com/office/officeart/2005/8/layout/hList1"/>
    <dgm:cxn modelId="{4A8CF30F-C3BF-4601-9881-CE1EDBF2112D}" type="presParOf" srcId="{A5C7A375-D7F7-4271-BEA7-8A5488F882BD}" destId="{D9673DAA-E13B-417B-9672-F86EE01D4EF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B240D-3F60-4A4C-86B5-2F31EF7F5ED7}">
      <dsp:nvSpPr>
        <dsp:cNvPr id="0" name=""/>
        <dsp:cNvSpPr/>
      </dsp:nvSpPr>
      <dsp:spPr>
        <a:xfrm>
          <a:off x="3953" y="119927"/>
          <a:ext cx="2377306" cy="482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Imcon Intl Inc (III)</a:t>
          </a:r>
          <a:endParaRPr lang="en-US" sz="1300" kern="1200" dirty="0"/>
        </a:p>
      </dsp:txBody>
      <dsp:txXfrm>
        <a:off x="3953" y="119927"/>
        <a:ext cx="2377306" cy="482497"/>
      </dsp:txXfrm>
    </dsp:sp>
    <dsp:sp modelId="{897CB9EF-0981-4E01-A381-4DE3610197A3}">
      <dsp:nvSpPr>
        <dsp:cNvPr id="0" name=""/>
        <dsp:cNvSpPr/>
      </dsp:nvSpPr>
      <dsp:spPr>
        <a:xfrm>
          <a:off x="3953" y="602425"/>
          <a:ext cx="2377306" cy="36289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Provides immediate connectivity solutions including Internet Backpack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Liberian schools, ministries priority partners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Delaware C Corp.</a:t>
          </a:r>
          <a:endParaRPr lang="en-US" sz="1300" kern="1200" dirty="0"/>
        </a:p>
        <a:p>
          <a:pPr marL="342900" lvl="3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Imcon </a:t>
          </a:r>
          <a:r>
            <a:rPr lang="en-US" sz="1300" kern="1200" dirty="0" smtClean="0"/>
            <a:t>West Africa Corporation a subsidiary</a:t>
          </a:r>
          <a:endParaRPr lang="en-US" sz="1300" kern="1200" dirty="0"/>
        </a:p>
        <a:p>
          <a:pPr marL="342900" lvl="3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Supports Imcon </a:t>
          </a:r>
          <a:r>
            <a:rPr lang="en-US" sz="1300" kern="1200" dirty="0" smtClean="0"/>
            <a:t>Foundations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Ownership: Investors</a:t>
          </a:r>
          <a:endParaRPr lang="en-US" sz="1300" kern="1200" dirty="0"/>
        </a:p>
      </dsp:txBody>
      <dsp:txXfrm>
        <a:off x="3953" y="602425"/>
        <a:ext cx="2377306" cy="3628984"/>
      </dsp:txXfrm>
    </dsp:sp>
    <dsp:sp modelId="{275927EB-AD66-4FEA-BD8F-9B8C2C7BD94E}">
      <dsp:nvSpPr>
        <dsp:cNvPr id="0" name=""/>
        <dsp:cNvSpPr/>
      </dsp:nvSpPr>
      <dsp:spPr>
        <a:xfrm>
          <a:off x="2733600" y="173282"/>
          <a:ext cx="2377306" cy="482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Imcon </a:t>
          </a:r>
          <a:r>
            <a:rPr lang="en-US" sz="1300" kern="1200" dirty="0" smtClean="0"/>
            <a:t>West Africa Corporation </a:t>
          </a:r>
          <a:endParaRPr lang="en-US" sz="1300" kern="1200" dirty="0"/>
        </a:p>
      </dsp:txBody>
      <dsp:txXfrm>
        <a:off x="2733600" y="173282"/>
        <a:ext cx="2377306" cy="482497"/>
      </dsp:txXfrm>
    </dsp:sp>
    <dsp:sp modelId="{DD325075-369B-429E-937E-F96D79AE97BC}">
      <dsp:nvSpPr>
        <dsp:cNvPr id="0" name=""/>
        <dsp:cNvSpPr/>
      </dsp:nvSpPr>
      <dsp:spPr>
        <a:xfrm>
          <a:off x="2714082" y="602425"/>
          <a:ext cx="2377306" cy="36289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Operates Education Network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Manages network expansion with partners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Receives from Foundation: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20 year sublicense rights to operate frequencies,  access Rights of Way, build towers and fiber, interconnect, share costs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Can sell rights and network if/when other operator commits to educational service guarantee, and meets LLP’s price objectives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Ownership: III, investors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To be established</a:t>
          </a:r>
          <a:endParaRPr lang="en-US" sz="1300" kern="1200" dirty="0"/>
        </a:p>
      </dsp:txBody>
      <dsp:txXfrm>
        <a:off x="2714082" y="602425"/>
        <a:ext cx="2377306" cy="3628984"/>
      </dsp:txXfrm>
    </dsp:sp>
    <dsp:sp modelId="{271F8B70-EC41-4F0F-BE05-5E06B9C6AAE5}">
      <dsp:nvSpPr>
        <dsp:cNvPr id="0" name=""/>
        <dsp:cNvSpPr/>
      </dsp:nvSpPr>
      <dsp:spPr>
        <a:xfrm>
          <a:off x="5424211" y="119927"/>
          <a:ext cx="2377306" cy="482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Imcon Liberia Foundation</a:t>
          </a:r>
          <a:endParaRPr lang="en-US" sz="1300" kern="1200" dirty="0"/>
        </a:p>
      </dsp:txBody>
      <dsp:txXfrm>
        <a:off x="5424211" y="119927"/>
        <a:ext cx="2377306" cy="482497"/>
      </dsp:txXfrm>
    </dsp:sp>
    <dsp:sp modelId="{CD1F4BDA-C40F-49D9-B17E-996A2383C15F}">
      <dsp:nvSpPr>
        <dsp:cNvPr id="0" name=""/>
        <dsp:cNvSpPr/>
      </dsp:nvSpPr>
      <dsp:spPr>
        <a:xfrm>
          <a:off x="5424211" y="602425"/>
          <a:ext cx="2377306" cy="36289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Receives right to operate on frequencies,  access Rights of Way, and build towers and fiber where enhances network, for educational purposes, from LTA.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Digital Transformation Collaborative (Syracuse University) leads education network build-out 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SU subcontracts </a:t>
          </a:r>
          <a:r>
            <a:rPr lang="en-US" sz="1300" kern="1200" dirty="0" err="1" smtClean="0"/>
            <a:t>Nysernet</a:t>
          </a:r>
          <a:r>
            <a:rPr lang="en-US" sz="1300" kern="1200" dirty="0" smtClean="0"/>
            <a:t> (proposed)</a:t>
          </a:r>
          <a:endParaRPr lang="en-US" sz="1300" kern="1200" dirty="0"/>
        </a:p>
        <a:p>
          <a:pPr marL="342900" lvl="3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Builds then transfers for operation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Assigns Imcon Liberia LLP 20 year license right to  </a:t>
          </a:r>
          <a:r>
            <a:rPr lang="en-US" sz="1300" kern="1200" dirty="0" smtClean="0"/>
            <a:t>operate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To be best established </a:t>
          </a:r>
          <a:endParaRPr lang="en-US" sz="1300" kern="1200" dirty="0"/>
        </a:p>
      </dsp:txBody>
      <dsp:txXfrm>
        <a:off x="5424211" y="602425"/>
        <a:ext cx="2377306" cy="3628984"/>
      </dsp:txXfrm>
    </dsp:sp>
    <dsp:sp modelId="{15046913-4FF8-436B-A420-5E58A76CE09F}">
      <dsp:nvSpPr>
        <dsp:cNvPr id="0" name=""/>
        <dsp:cNvSpPr/>
      </dsp:nvSpPr>
      <dsp:spPr>
        <a:xfrm>
          <a:off x="8134340" y="119927"/>
          <a:ext cx="2377306" cy="482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Liberian Telecommunications Authority</a:t>
          </a:r>
          <a:endParaRPr lang="en-US" sz="1300" kern="1200" dirty="0"/>
        </a:p>
      </dsp:txBody>
      <dsp:txXfrm>
        <a:off x="8134340" y="119927"/>
        <a:ext cx="2377306" cy="482497"/>
      </dsp:txXfrm>
    </dsp:sp>
    <dsp:sp modelId="{D9673DAA-E13B-417B-9672-F86EE01D4EFF}">
      <dsp:nvSpPr>
        <dsp:cNvPr id="0" name=""/>
        <dsp:cNvSpPr/>
      </dsp:nvSpPr>
      <dsp:spPr>
        <a:xfrm>
          <a:off x="8134340" y="602425"/>
          <a:ext cx="2377306" cy="36289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Assigns rights to access </a:t>
          </a:r>
          <a:r>
            <a:rPr lang="en-US" sz="1300" kern="1200" dirty="0" smtClean="0"/>
            <a:t>frequencies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Other ministries coordinate on project to: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Sets policy target of free basic access for schools to justify rights allocation.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Assign right </a:t>
          </a:r>
          <a:r>
            <a:rPr lang="en-US" sz="1300" kern="1200" dirty="0" smtClean="0"/>
            <a:t>to access </a:t>
          </a:r>
          <a:r>
            <a:rPr lang="en-US" sz="1300" kern="1200" dirty="0" smtClean="0"/>
            <a:t>to Rights </a:t>
          </a:r>
          <a:r>
            <a:rPr lang="en-US" sz="1300" kern="1200" dirty="0" smtClean="0"/>
            <a:t>of Way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Authorize </a:t>
          </a:r>
          <a:r>
            <a:rPr lang="en-US" sz="1300" kern="1200" dirty="0" smtClean="0"/>
            <a:t>access to Fiber Landing </a:t>
          </a:r>
          <a:r>
            <a:rPr lang="en-US" sz="1300" kern="1200" dirty="0" smtClean="0"/>
            <a:t>Station government capacity </a:t>
          </a:r>
          <a:r>
            <a:rPr lang="en-US" sz="1300" kern="1200" dirty="0" smtClean="0"/>
            <a:t>on commercial </a:t>
          </a:r>
          <a:r>
            <a:rPr lang="en-US" sz="1300" kern="1200" dirty="0" smtClean="0"/>
            <a:t>terms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Authorizes right to lay fiber where it may enhance network and lower operational costs and improve performance.</a:t>
          </a:r>
          <a:endParaRPr lang="en-US" sz="1300" kern="1200" dirty="0"/>
        </a:p>
      </dsp:txBody>
      <dsp:txXfrm>
        <a:off x="8134340" y="602425"/>
        <a:ext cx="2377306" cy="3628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83E-DB86-43E0-8405-716A47BA0023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7F0B-D0C2-4111-8182-DB39788A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6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83E-DB86-43E0-8405-716A47BA0023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7F0B-D0C2-4111-8182-DB39788A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1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83E-DB86-43E0-8405-716A47BA0023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7F0B-D0C2-4111-8182-DB39788A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68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>
                <a:solidFill>
                  <a:srgbClr val="EE5612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rgbClr val="BFBFBF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80E7-0B51-411B-A13C-07E58C294B7D}" type="datetime1">
              <a:rPr lang="en-US" smtClean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of Information Studies | Syracuse University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EE56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404" y="5502801"/>
            <a:ext cx="3203701" cy="48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199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83E-DB86-43E0-8405-716A47BA0023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7F0B-D0C2-4111-8182-DB39788A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5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83E-DB86-43E0-8405-716A47BA0023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7F0B-D0C2-4111-8182-DB39788A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2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83E-DB86-43E0-8405-716A47BA0023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7F0B-D0C2-4111-8182-DB39788A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1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83E-DB86-43E0-8405-716A47BA0023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7F0B-D0C2-4111-8182-DB39788A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8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83E-DB86-43E0-8405-716A47BA0023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7F0B-D0C2-4111-8182-DB39788A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4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83E-DB86-43E0-8405-716A47BA0023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7F0B-D0C2-4111-8182-DB39788A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3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83E-DB86-43E0-8405-716A47BA0023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7F0B-D0C2-4111-8182-DB39788A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2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83E-DB86-43E0-8405-716A47BA0023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7F0B-D0C2-4111-8182-DB39788A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4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9183E-DB86-43E0-8405-716A47BA0023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67F0B-D0C2-4111-8182-DB39788A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0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Liberian Innovation Zone Frequency Plan: </a:t>
            </a:r>
            <a:br>
              <a:rPr lang="en-US" dirty="0" smtClean="0"/>
            </a:br>
            <a:r>
              <a:rPr lang="en-US" dirty="0" smtClean="0"/>
              <a:t>Making </a:t>
            </a:r>
            <a:r>
              <a:rPr lang="en-US" dirty="0" smtClean="0"/>
              <a:t>40 </a:t>
            </a:r>
            <a:r>
              <a:rPr lang="en-US" dirty="0" smtClean="0"/>
              <a:t>in 2021 Real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50980"/>
          </a:xfrm>
        </p:spPr>
        <p:txBody>
          <a:bodyPr>
            <a:normAutofit fontScale="77500" lnSpcReduction="20000"/>
          </a:bodyPr>
          <a:lstStyle/>
          <a:p>
            <a:r>
              <a:rPr lang="en-US" sz="4900" dirty="0" smtClean="0"/>
              <a:t>4.27.2018</a:t>
            </a:r>
          </a:p>
          <a:p>
            <a:endParaRPr lang="en-US" sz="4900" dirty="0"/>
          </a:p>
          <a:p>
            <a:r>
              <a:rPr lang="en-US" sz="3800" smtClean="0"/>
              <a:t>Lee </a:t>
            </a:r>
            <a:r>
              <a:rPr lang="en-US" sz="3800" dirty="0" smtClean="0"/>
              <a:t>W  McKnight, Syracuse University</a:t>
            </a:r>
          </a:p>
          <a:p>
            <a:r>
              <a:rPr lang="en-US" sz="3800" dirty="0"/>
              <a:t>Ben </a:t>
            </a:r>
            <a:r>
              <a:rPr lang="en-US" sz="3800" dirty="0" err="1" smtClean="0"/>
              <a:t>Wolo</a:t>
            </a:r>
            <a:r>
              <a:rPr lang="en-US" sz="3800" dirty="0" smtClean="0"/>
              <a:t>, Advisory </a:t>
            </a:r>
            <a:r>
              <a:rPr lang="en-US" sz="3800" dirty="0"/>
              <a:t>Board Member</a:t>
            </a:r>
            <a:br>
              <a:rPr lang="en-US" sz="3800" dirty="0"/>
            </a:br>
            <a:r>
              <a:rPr lang="en-US" sz="3800" dirty="0" smtClean="0"/>
              <a:t>Imcon </a:t>
            </a:r>
            <a:r>
              <a:rPr lang="en-US" sz="3800" dirty="0"/>
              <a:t>International, Inc.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+1 202 688 7711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7898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Theory: More Internet </a:t>
            </a:r>
            <a:r>
              <a:rPr lang="en-US" b="1" dirty="0"/>
              <a:t>access = </a:t>
            </a:r>
            <a:r>
              <a:rPr lang="en-US" b="1" dirty="0" smtClean="0"/>
              <a:t>more </a:t>
            </a:r>
            <a:r>
              <a:rPr lang="en-US" b="1" dirty="0" smtClean="0"/>
              <a:t>Liberian </a:t>
            </a:r>
            <a:r>
              <a:rPr lang="en-US" b="1" dirty="0" smtClean="0"/>
              <a:t>job</a:t>
            </a:r>
            <a:r>
              <a:rPr lang="en-US" b="1" dirty="0" smtClean="0"/>
              <a:t>s</a:t>
            </a:r>
            <a:r>
              <a:rPr lang="en-US" b="1" dirty="0" smtClean="0"/>
              <a:t>, greater </a:t>
            </a:r>
            <a:r>
              <a:rPr lang="en-US" b="1" dirty="0"/>
              <a:t>economic </a:t>
            </a:r>
            <a:r>
              <a:rPr lang="en-US" b="1" dirty="0" smtClean="0"/>
              <a:t>opportunities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Practice: </a:t>
            </a:r>
          </a:p>
          <a:p>
            <a:pPr lvl="1"/>
            <a:r>
              <a:rPr lang="en-US" sz="3600" dirty="0"/>
              <a:t>I</a:t>
            </a:r>
            <a:r>
              <a:rPr lang="en-US" sz="3600" dirty="0" smtClean="0"/>
              <a:t>nvestors &amp; partners will </a:t>
            </a:r>
            <a:r>
              <a:rPr lang="en-US" sz="3600" dirty="0" smtClean="0"/>
              <a:t>invest in</a:t>
            </a:r>
            <a:r>
              <a:rPr lang="en-US" sz="3600" dirty="0" smtClean="0"/>
              <a:t>  Liberian</a:t>
            </a:r>
            <a:r>
              <a:rPr lang="en-US" sz="3600" dirty="0"/>
              <a:t> </a:t>
            </a:r>
            <a:r>
              <a:rPr lang="en-US" sz="3600" dirty="0" smtClean="0"/>
              <a:t>internet </a:t>
            </a:r>
            <a:r>
              <a:rPr lang="en-US" sz="3600" dirty="0" smtClean="0"/>
              <a:t>and energy infrastructure</a:t>
            </a:r>
          </a:p>
          <a:p>
            <a:pPr lvl="1"/>
            <a:r>
              <a:rPr lang="en-US" sz="3600" dirty="0" smtClean="0"/>
              <a:t>International education and training partnerships</a:t>
            </a:r>
          </a:p>
          <a:p>
            <a:r>
              <a:rPr lang="en-US" sz="4000" dirty="0" smtClean="0"/>
              <a:t>If: </a:t>
            </a:r>
          </a:p>
          <a:p>
            <a:pPr lvl="1"/>
            <a:r>
              <a:rPr lang="en-US" sz="3600" dirty="0"/>
              <a:t>D</a:t>
            </a:r>
            <a:r>
              <a:rPr lang="en-US" sz="3600" dirty="0" smtClean="0"/>
              <a:t>emocratic political processes respected </a:t>
            </a:r>
          </a:p>
          <a:p>
            <a:pPr lvl="2"/>
            <a:r>
              <a:rPr lang="en-US" sz="2800" dirty="0" smtClean="0"/>
              <a:t>Liberian Inter-Agency Task Force and Advisory Group facilitates</a:t>
            </a:r>
          </a:p>
          <a:p>
            <a:pPr lvl="2"/>
            <a:r>
              <a:rPr lang="en-US" sz="2800" dirty="0" smtClean="0"/>
              <a:t>Annual Liberian Internet Forum enables multi-stakeholder dialog and coordination</a:t>
            </a:r>
          </a:p>
          <a:p>
            <a:pPr lvl="2"/>
            <a:r>
              <a:rPr lang="en-US" sz="2800" dirty="0" smtClean="0"/>
              <a:t>LTA leads Innovation Zone authorization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026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Requested: </a:t>
            </a:r>
            <a:br>
              <a:rPr lang="en-US" dirty="0" smtClean="0"/>
            </a:br>
            <a:r>
              <a:rPr lang="en-US" dirty="0" smtClean="0"/>
              <a:t>LTA frequency operational authority assignment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Innovation </a:t>
            </a:r>
            <a:r>
              <a:rPr lang="en-US" dirty="0"/>
              <a:t>Z</a:t>
            </a:r>
            <a:r>
              <a:rPr lang="en-US" dirty="0" smtClean="0"/>
              <a:t>one build-out </a:t>
            </a:r>
            <a:r>
              <a:rPr lang="en-US" dirty="0" smtClean="0"/>
              <a:t>requires many LTA authorizations</a:t>
            </a:r>
            <a:r>
              <a:rPr lang="en-US" dirty="0" smtClean="0"/>
              <a:t>, a</a:t>
            </a:r>
            <a:r>
              <a:rPr lang="en-US" dirty="0" smtClean="0"/>
              <a:t>ssigned </a:t>
            </a:r>
            <a:r>
              <a:rPr lang="en-US" dirty="0" smtClean="0"/>
              <a:t>as one bundle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2"/>
            <a:r>
              <a:rPr lang="en-US" sz="2800" dirty="0" smtClean="0"/>
              <a:t>LTA remains free to do whatever else it wishes for incumbents and other new </a:t>
            </a:r>
            <a:r>
              <a:rPr lang="en-US" sz="2800" dirty="0" smtClean="0"/>
              <a:t>entrants</a:t>
            </a:r>
          </a:p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Anticipated: this LTA action precipitates competitive reaction and 4G+ build-out by incumbents – essential for reaching </a:t>
            </a:r>
            <a:r>
              <a:rPr lang="en-US" sz="2800" dirty="0" smtClean="0"/>
              <a:t>40</a:t>
            </a:r>
            <a:r>
              <a:rPr lang="en-US" sz="2800" dirty="0" smtClean="0"/>
              <a:t>% Internet access in Liberia by 2021.</a:t>
            </a:r>
          </a:p>
        </p:txBody>
      </p:sp>
    </p:spTree>
    <p:extLst>
      <p:ext uri="{BB962C8B-B14F-4D97-AF65-F5344CB8AC3E}">
        <p14:creationId xmlns:p14="http://schemas.microsoft.com/office/powerpoint/2010/main" val="36849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Innovation Zone </a:t>
            </a:r>
            <a:r>
              <a:rPr lang="en-US" dirty="0" smtClean="0"/>
              <a:t>Bundle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u="sng" dirty="0" smtClean="0"/>
              <a:t>Public Benefit Business Model</a:t>
            </a:r>
          </a:p>
          <a:p>
            <a:pPr lvl="2"/>
            <a:r>
              <a:rPr lang="en-US" dirty="0"/>
              <a:t>Public Private Partnerships model</a:t>
            </a:r>
          </a:p>
          <a:p>
            <a:pPr lvl="2"/>
            <a:r>
              <a:rPr lang="en-US" dirty="0" smtClean="0"/>
              <a:t>Build </a:t>
            </a:r>
            <a:r>
              <a:rPr lang="en-US" dirty="0"/>
              <a:t>– Transfer – Operate </a:t>
            </a:r>
            <a:r>
              <a:rPr lang="en-US" dirty="0" smtClean="0"/>
              <a:t>model</a:t>
            </a:r>
            <a:endParaRPr lang="en-US" u="sng" dirty="0" smtClean="0"/>
          </a:p>
          <a:p>
            <a:pPr lvl="2"/>
            <a:r>
              <a:rPr lang="en-US" dirty="0" smtClean="0"/>
              <a:t>Expedited </a:t>
            </a:r>
            <a:r>
              <a:rPr lang="en-US" dirty="0"/>
              <a:t>customs </a:t>
            </a:r>
            <a:r>
              <a:rPr lang="en-US" dirty="0" smtClean="0"/>
              <a:t>processing </a:t>
            </a:r>
            <a:r>
              <a:rPr lang="en-US" dirty="0"/>
              <a:t>to meet Liberia’s educational </a:t>
            </a:r>
            <a:r>
              <a:rPr lang="en-US" dirty="0" smtClean="0"/>
              <a:t>needs</a:t>
            </a:r>
            <a:endParaRPr lang="en-US" dirty="0" smtClean="0"/>
          </a:p>
          <a:p>
            <a:pPr lvl="1"/>
            <a:r>
              <a:rPr lang="en-US" u="sng" dirty="0" smtClean="0"/>
              <a:t>For 1 </a:t>
            </a:r>
            <a:r>
              <a:rPr lang="en-US" u="sng" dirty="0" smtClean="0"/>
              <a:t>set of LTA </a:t>
            </a:r>
            <a:r>
              <a:rPr lang="en-US" u="sng" dirty="0" smtClean="0"/>
              <a:t>license </a:t>
            </a:r>
            <a:r>
              <a:rPr lang="en-US" u="sng" dirty="0" smtClean="0"/>
              <a:t>assignments and authorizations</a:t>
            </a:r>
            <a:r>
              <a:rPr lang="en-US" dirty="0" smtClean="0"/>
              <a:t> </a:t>
            </a:r>
          </a:p>
          <a:p>
            <a:pPr lvl="2"/>
            <a:r>
              <a:rPr lang="en-US" dirty="0"/>
              <a:t>Frequency operational authorization for multiple mainly unlicensed frequencies </a:t>
            </a:r>
          </a:p>
          <a:p>
            <a:pPr lvl="2"/>
            <a:r>
              <a:rPr lang="en-US" dirty="0"/>
              <a:t>Right to assign sub-licenses for operation and </a:t>
            </a:r>
            <a:r>
              <a:rPr lang="en-US" dirty="0" smtClean="0"/>
              <a:t>interconnection</a:t>
            </a:r>
            <a:endParaRPr lang="en-US" dirty="0" smtClean="0"/>
          </a:p>
          <a:p>
            <a:pPr lvl="1"/>
            <a:r>
              <a:rPr lang="en-US" u="sng" dirty="0" smtClean="0"/>
              <a:t>Other partner agencies and ministries authorize</a:t>
            </a:r>
          </a:p>
          <a:p>
            <a:pPr lvl="2"/>
            <a:r>
              <a:rPr lang="en-US" dirty="0"/>
              <a:t>Right to enhance network with fiber </a:t>
            </a:r>
            <a:r>
              <a:rPr lang="en-US" dirty="0" smtClean="0"/>
              <a:t>build-outs</a:t>
            </a:r>
            <a:endParaRPr lang="en-US" dirty="0" smtClean="0"/>
          </a:p>
          <a:p>
            <a:pPr lvl="2"/>
            <a:r>
              <a:rPr lang="en-US" dirty="0" smtClean="0"/>
              <a:t>Authorization </a:t>
            </a:r>
            <a:r>
              <a:rPr lang="en-US" dirty="0" smtClean="0"/>
              <a:t>for Gridstreamer (cloud) and GridstreamX (edge) services</a:t>
            </a:r>
          </a:p>
          <a:p>
            <a:pPr lvl="2"/>
            <a:r>
              <a:rPr lang="en-US" dirty="0" smtClean="0"/>
              <a:t>Rights of Way access</a:t>
            </a:r>
          </a:p>
          <a:p>
            <a:pPr lvl="2"/>
            <a:r>
              <a:rPr lang="en-US" dirty="0" smtClean="0"/>
              <a:t>Undersea Fiber Landing Station 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378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</a:t>
            </a:r>
            <a:r>
              <a:rPr lang="en-US" sz="4000" dirty="0" smtClean="0"/>
              <a:t>40 </a:t>
            </a:r>
            <a:r>
              <a:rPr lang="en-US" sz="4000" dirty="0" smtClean="0"/>
              <a:t>in 2021 Operational Plan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134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6"/>
          <p:cNvSpPr/>
          <p:nvPr/>
        </p:nvSpPr>
        <p:spPr>
          <a:xfrm>
            <a:off x="3063711" y="1583309"/>
            <a:ext cx="65987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23588" y="1638676"/>
            <a:ext cx="641022" cy="37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$$$</a:t>
            </a:r>
            <a:endParaRPr lang="en-US" b="1" dirty="0"/>
          </a:p>
        </p:txBody>
      </p:sp>
      <p:sp>
        <p:nvSpPr>
          <p:cNvPr id="9" name="Right Arrow 8"/>
          <p:cNvSpPr/>
          <p:nvPr/>
        </p:nvSpPr>
        <p:spPr>
          <a:xfrm>
            <a:off x="5619160" y="1564044"/>
            <a:ext cx="65987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79037" y="1615842"/>
            <a:ext cx="641022" cy="37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$$$</a:t>
            </a:r>
            <a:endParaRPr lang="en-US" b="1" dirty="0"/>
          </a:p>
        </p:txBody>
      </p:sp>
      <p:sp>
        <p:nvSpPr>
          <p:cNvPr id="13" name="Right Arrow 12"/>
          <p:cNvSpPr/>
          <p:nvPr/>
        </p:nvSpPr>
        <p:spPr>
          <a:xfrm rot="10800000">
            <a:off x="8581457" y="1619649"/>
            <a:ext cx="659877" cy="484632"/>
          </a:xfrm>
          <a:prstGeom prst="rightArrow">
            <a:avLst>
              <a:gd name="adj1" fmla="val 186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940435" y="1672925"/>
            <a:ext cx="886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License</a:t>
            </a:r>
            <a:endParaRPr lang="en-US" sz="1400" b="1" i="1" dirty="0"/>
          </a:p>
        </p:txBody>
      </p:sp>
      <p:sp>
        <p:nvSpPr>
          <p:cNvPr id="11" name="Right Arrow 10"/>
          <p:cNvSpPr/>
          <p:nvPr/>
        </p:nvSpPr>
        <p:spPr>
          <a:xfrm rot="7225706">
            <a:off x="7428207" y="1434127"/>
            <a:ext cx="480412" cy="363429"/>
          </a:xfrm>
          <a:prstGeom prst="rightArrow">
            <a:avLst>
              <a:gd name="adj1" fmla="val 186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800287" y="1019924"/>
            <a:ext cx="3158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Imcon International </a:t>
            </a:r>
            <a:r>
              <a:rPr lang="en-US" dirty="0" smtClean="0"/>
              <a:t>Foundation</a:t>
            </a:r>
          </a:p>
          <a:p>
            <a:r>
              <a:rPr lang="en-US" dirty="0" smtClean="0"/>
              <a:t>(established April 218)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10800000">
            <a:off x="5803478" y="3120881"/>
            <a:ext cx="585043" cy="422605"/>
          </a:xfrm>
          <a:prstGeom prst="rightArrow">
            <a:avLst>
              <a:gd name="adj1" fmla="val 186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9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Unlicensed and lightly licensed frequencies Requested Right for Operating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151-153 MHz </a:t>
            </a:r>
            <a:r>
              <a:rPr lang="en-US" dirty="0" smtClean="0"/>
              <a:t>– </a:t>
            </a:r>
            <a:r>
              <a:rPr lang="en-US" dirty="0" err="1" smtClean="0"/>
              <a:t>GoTennna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p2p - Mesh</a:t>
            </a:r>
            <a:endParaRPr lang="en-US" dirty="0" smtClean="0"/>
          </a:p>
          <a:p>
            <a:r>
              <a:rPr lang="en-US" dirty="0" smtClean="0"/>
              <a:t>900 MHz </a:t>
            </a:r>
            <a:r>
              <a:rPr lang="en-US" dirty="0" smtClean="0"/>
              <a:t>– </a:t>
            </a:r>
            <a:r>
              <a:rPr lang="en-US" dirty="0" err="1" smtClean="0"/>
              <a:t>LoRa</a:t>
            </a:r>
            <a:r>
              <a:rPr lang="en-US" dirty="0" smtClean="0"/>
              <a:t> – </a:t>
            </a:r>
            <a:r>
              <a:rPr lang="en-US" dirty="0" smtClean="0"/>
              <a:t>p2p - </a:t>
            </a:r>
            <a:r>
              <a:rPr lang="en-US" dirty="0" err="1" smtClean="0"/>
              <a:t>IoT</a:t>
            </a:r>
            <a:endParaRPr lang="en-US" dirty="0" smtClean="0"/>
          </a:p>
          <a:p>
            <a:r>
              <a:rPr lang="en-US" dirty="0" smtClean="0"/>
              <a:t>2.4GHz – </a:t>
            </a:r>
            <a:r>
              <a:rPr lang="en-US" dirty="0" smtClean="0"/>
              <a:t>access – Wi-Fi</a:t>
            </a:r>
            <a:endParaRPr lang="en-US" dirty="0" smtClean="0"/>
          </a:p>
          <a:p>
            <a:r>
              <a:rPr lang="en-US" dirty="0" smtClean="0"/>
              <a:t>3.5 GHz– access/CBRS</a:t>
            </a:r>
          </a:p>
          <a:p>
            <a:r>
              <a:rPr lang="en-US" dirty="0" smtClean="0"/>
              <a:t>5 GHz – </a:t>
            </a:r>
            <a:r>
              <a:rPr lang="en-US" dirty="0" smtClean="0"/>
              <a:t>access/p2p – Wi-Fi</a:t>
            </a:r>
            <a:endParaRPr lang="en-US" dirty="0" smtClean="0"/>
          </a:p>
          <a:p>
            <a:r>
              <a:rPr lang="en-US" dirty="0" smtClean="0"/>
              <a:t>11 GHz – p2p</a:t>
            </a:r>
          </a:p>
          <a:p>
            <a:r>
              <a:rPr lang="en-US" dirty="0" smtClean="0"/>
              <a:t>24 GHz – p2p</a:t>
            </a:r>
          </a:p>
          <a:p>
            <a:r>
              <a:rPr lang="en-US" dirty="0" smtClean="0"/>
              <a:t>60-80 GHz – p2p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7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923068" cy="6045102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Internet Backpack </a:t>
            </a:r>
            <a:r>
              <a:rPr lang="en-US" alt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Networks</a:t>
            </a:r>
            <a:br>
              <a:rPr lang="en-US" alt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1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1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1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1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1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1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1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1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1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1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mplemented </a:t>
            </a:r>
            <a:r>
              <a:rPr lang="en-US" altLang="en-US" sz="1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altLang="en-US" sz="1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Planned </a:t>
            </a:r>
            <a:br>
              <a:rPr lang="en-US" altLang="en-US" sz="1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1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as of  11.13.2017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endParaRPr lang="en-US" sz="11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020114"/>
              </p:ext>
            </p:extLst>
          </p:nvPr>
        </p:nvGraphicFramePr>
        <p:xfrm>
          <a:off x="1923068" y="188033"/>
          <a:ext cx="10148517" cy="6399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0915">
                  <a:extLst>
                    <a:ext uri="{9D8B030D-6E8A-4147-A177-3AD203B41FA5}">
                      <a16:colId xmlns:a16="http://schemas.microsoft.com/office/drawing/2014/main" val="880417040"/>
                    </a:ext>
                  </a:extLst>
                </a:gridCol>
                <a:gridCol w="2041918">
                  <a:extLst>
                    <a:ext uri="{9D8B030D-6E8A-4147-A177-3AD203B41FA5}">
                      <a16:colId xmlns:a16="http://schemas.microsoft.com/office/drawing/2014/main" val="2476670043"/>
                    </a:ext>
                  </a:extLst>
                </a:gridCol>
                <a:gridCol w="1453086">
                  <a:extLst>
                    <a:ext uri="{9D8B030D-6E8A-4147-A177-3AD203B41FA5}">
                      <a16:colId xmlns:a16="http://schemas.microsoft.com/office/drawing/2014/main" val="3679146144"/>
                    </a:ext>
                  </a:extLst>
                </a:gridCol>
                <a:gridCol w="2740927">
                  <a:extLst>
                    <a:ext uri="{9D8B030D-6E8A-4147-A177-3AD203B41FA5}">
                      <a16:colId xmlns:a16="http://schemas.microsoft.com/office/drawing/2014/main" val="3803077500"/>
                    </a:ext>
                  </a:extLst>
                </a:gridCol>
                <a:gridCol w="1067442">
                  <a:extLst>
                    <a:ext uri="{9D8B030D-6E8A-4147-A177-3AD203B41FA5}">
                      <a16:colId xmlns:a16="http://schemas.microsoft.com/office/drawing/2014/main" val="2363479576"/>
                    </a:ext>
                  </a:extLst>
                </a:gridCol>
                <a:gridCol w="1434229">
                  <a:extLst>
                    <a:ext uri="{9D8B030D-6E8A-4147-A177-3AD203B41FA5}">
                      <a16:colId xmlns:a16="http://schemas.microsoft.com/office/drawing/2014/main" val="4036468314"/>
                    </a:ext>
                  </a:extLst>
                </a:gridCol>
              </a:tblGrid>
              <a:tr h="404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Network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Frequency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Type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Functionality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Range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Bandwidth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extLst>
                  <a:ext uri="{0D108BD9-81ED-4DB2-BD59-A6C34878D82A}">
                    <a16:rowId xmlns:a16="http://schemas.microsoft.com/office/drawing/2014/main" val="3592881441"/>
                  </a:ext>
                </a:extLst>
              </a:tr>
              <a:tr h="496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gridstreamer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User cloud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Access control for authorized Internet backpack users, text &amp; image messaging, file &amp; data sharing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 accounts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Variable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extLst>
                  <a:ext uri="{0D108BD9-81ED-4DB2-BD59-A6C34878D82A}">
                    <a16:rowId xmlns:a16="http://schemas.microsoft.com/office/drawing/2014/main" val="1214239385"/>
                  </a:ext>
                </a:extLst>
              </a:tr>
              <a:tr h="496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GridstreamX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Open edge communication messaging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lightweight emergency/remote text messaging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 accounts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Scalable; confirmed to work over Thuraya from volcano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extLst>
                  <a:ext uri="{0D108BD9-81ED-4DB2-BD59-A6C34878D82A}">
                    <a16:rowId xmlns:a16="http://schemas.microsoft.com/office/drawing/2014/main" val="2710472361"/>
                  </a:ext>
                </a:extLst>
              </a:tr>
              <a:tr h="2044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Internet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Connectivity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Unlimited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Unlimited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extLst>
                  <a:ext uri="{0D108BD9-81ED-4DB2-BD59-A6C34878D82A}">
                    <a16:rowId xmlns:a16="http://schemas.microsoft.com/office/drawing/2014/main" val="24596110"/>
                  </a:ext>
                </a:extLst>
              </a:tr>
              <a:tr h="375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goTenna 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151-154 MHZ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MURS Multi-Use Radio Service Mesh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Text Messaging and GPS. Tethers to Smartphone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3-5 Kilometers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9600 bps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extLst>
                  <a:ext uri="{0D108BD9-81ED-4DB2-BD59-A6C34878D82A}">
                    <a16:rowId xmlns:a16="http://schemas.microsoft.com/office/drawing/2014/main" val="235790605"/>
                  </a:ext>
                </a:extLst>
              </a:tr>
              <a:tr h="198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850/900/2100MHz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Mobile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Voice, data, text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8-16 Kilometers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 Mbps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extLst>
                  <a:ext uri="{0D108BD9-81ED-4DB2-BD59-A6C34878D82A}">
                    <a16:rowId xmlns:a16="http://schemas.microsoft.com/office/drawing/2014/main" val="1874476995"/>
                  </a:ext>
                </a:extLst>
              </a:tr>
              <a:tr h="297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700 MHz, 1700-2100 MHz, 1900MHz and 2500-2700 MHz)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Mobile LTE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Mobile Connection, Voice, Data Text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8-16 Kilometers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 Mbps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extLst>
                  <a:ext uri="{0D108BD9-81ED-4DB2-BD59-A6C34878D82A}">
                    <a16:rowId xmlns:a16="http://schemas.microsoft.com/office/drawing/2014/main" val="2248909247"/>
                  </a:ext>
                </a:extLst>
              </a:tr>
              <a:tr h="4041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Things Network (For smaller communities of Internet of Things)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902.3 to 914.9 MHz uplink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923.3 MHz to 927.5 MHz downlink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LoRaWAN Mesh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IoT Information. Separate Device. Wireless Router, Repeater.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 Kilometers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0.3 - 50 kbps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extLst>
                  <a:ext uri="{0D108BD9-81ED-4DB2-BD59-A6C34878D82A}">
                    <a16:rowId xmlns:a16="http://schemas.microsoft.com/office/drawing/2014/main" val="1479610767"/>
                  </a:ext>
                </a:extLst>
              </a:tr>
              <a:tr h="3972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Thuraya (Satellite HotSpot)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1.525 GHz to 1.559 GHz downlink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1.6265 GHz - 1.6605 GHz uplink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Satellite Internet/data/voice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Unlimited Data voice. Tethers smartphone to </a:t>
                      </a:r>
                      <a:r>
                        <a:rPr lang="en-US" sz="1100" dirty="0" smtClean="0">
                          <a:effectLst/>
                        </a:rPr>
                        <a:t>satellite; works for messaging with GridstreamX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36,049 Kilometers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 kbps satellite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 Mbps – 100 Mbps wifi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extLst>
                  <a:ext uri="{0D108BD9-81ED-4DB2-BD59-A6C34878D82A}">
                    <a16:rowId xmlns:a16="http://schemas.microsoft.com/office/drawing/2014/main" val="1738757971"/>
                  </a:ext>
                </a:extLst>
              </a:tr>
              <a:tr h="198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GPS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1.57542 GHz 1.2276 GHz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Satellite Global location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Location Position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36,049 Kilometers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extLst>
                  <a:ext uri="{0D108BD9-81ED-4DB2-BD59-A6C34878D82A}">
                    <a16:rowId xmlns:a16="http://schemas.microsoft.com/office/drawing/2014/main" val="2548113052"/>
                  </a:ext>
                </a:extLst>
              </a:tr>
              <a:tr h="496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Bluetooth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2.4 – 2.4835 GHz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ISM (Industrial Scientific Medical) short range radio frequency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Personal Area Network.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91 Meters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 Mbps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extLst>
                  <a:ext uri="{0D108BD9-81ED-4DB2-BD59-A6C34878D82A}">
                    <a16:rowId xmlns:a16="http://schemas.microsoft.com/office/drawing/2014/main" val="3582648990"/>
                  </a:ext>
                </a:extLst>
              </a:tr>
              <a:tr h="496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BluetoothLE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2.4 – 2.4835 GHz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ISM (Industrial Scientific Medical) short range radio frequency Mesh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Lower Energy Variant focuses on interconnectivity of multiple devices.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 Meters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Mbit/s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extLst>
                  <a:ext uri="{0D108BD9-81ED-4DB2-BD59-A6C34878D82A}">
                    <a16:rowId xmlns:a16="http://schemas.microsoft.com/office/drawing/2014/main" val="1495489445"/>
                  </a:ext>
                </a:extLst>
              </a:tr>
              <a:tr h="297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Wi-Fi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2.4 GHz, 5 GHz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ISM Mesh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802.11ax. Provides network connections for learning materials and course work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 Meters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Gbit/s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extLst>
                  <a:ext uri="{0D108BD9-81ED-4DB2-BD59-A6C34878D82A}">
                    <a16:rowId xmlns:a16="http://schemas.microsoft.com/office/drawing/2014/main" val="1754560390"/>
                  </a:ext>
                </a:extLst>
              </a:tr>
              <a:tr h="4616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Wi-Fi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2.4 GHz, 5 GHz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ISM Central server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Provides network connections for learning materials and course work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 Meters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25mbps - 1 </a:t>
                      </a:r>
                      <a:r>
                        <a:rPr lang="en-US" sz="1100" dirty="0" err="1">
                          <a:effectLst/>
                        </a:rPr>
                        <a:t>Gbit</a:t>
                      </a:r>
                      <a:r>
                        <a:rPr lang="en-US" sz="1100" dirty="0">
                          <a:effectLst/>
                        </a:rPr>
                        <a:t>/s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extLst>
                  <a:ext uri="{0D108BD9-81ED-4DB2-BD59-A6C34878D82A}">
                    <a16:rowId xmlns:a16="http://schemas.microsoft.com/office/drawing/2014/main" val="1450451904"/>
                  </a:ext>
                </a:extLst>
              </a:tr>
              <a:tr h="297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CBRS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3.55 -3.70 GHz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Citizens Broadband Radio Service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Shared spectrum in the 3.5 GHz innovation band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 Meters- 16 Kilometers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 Mbit/s – 1 </a:t>
                      </a:r>
                      <a:r>
                        <a:rPr lang="en-US" sz="1100" dirty="0" err="1">
                          <a:effectLst/>
                        </a:rPr>
                        <a:t>Gbit</a:t>
                      </a:r>
                      <a:r>
                        <a:rPr lang="en-US" sz="1100" dirty="0">
                          <a:effectLst/>
                        </a:rPr>
                        <a:t>/s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1" marR="38461" marT="0" marB="0"/>
                </a:tc>
                <a:extLst>
                  <a:ext uri="{0D108BD9-81ED-4DB2-BD59-A6C34878D82A}">
                    <a16:rowId xmlns:a16="http://schemas.microsoft.com/office/drawing/2014/main" val="235517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87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Software as a Service with Internet backpack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670048"/>
              </p:ext>
            </p:extLst>
          </p:nvPr>
        </p:nvGraphicFramePr>
        <p:xfrm>
          <a:off x="1508289" y="2290712"/>
          <a:ext cx="9012025" cy="402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4811">
                  <a:extLst>
                    <a:ext uri="{9D8B030D-6E8A-4147-A177-3AD203B41FA5}">
                      <a16:colId xmlns:a16="http://schemas.microsoft.com/office/drawing/2014/main" val="3848635040"/>
                    </a:ext>
                  </a:extLst>
                </a:gridCol>
                <a:gridCol w="2802884">
                  <a:extLst>
                    <a:ext uri="{9D8B030D-6E8A-4147-A177-3AD203B41FA5}">
                      <a16:colId xmlns:a16="http://schemas.microsoft.com/office/drawing/2014/main" val="550910609"/>
                    </a:ext>
                  </a:extLst>
                </a:gridCol>
                <a:gridCol w="3004330">
                  <a:extLst>
                    <a:ext uri="{9D8B030D-6E8A-4147-A177-3AD203B41FA5}">
                      <a16:colId xmlns:a16="http://schemas.microsoft.com/office/drawing/2014/main" val="252008257"/>
                    </a:ext>
                  </a:extLst>
                </a:gridCol>
              </a:tblGrid>
              <a:tr h="722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Software as a Service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Number of Accounts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Key Technical Features/coding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8232503"/>
                  </a:ext>
                </a:extLst>
              </a:tr>
              <a:tr h="25303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Gridstream (proprietary)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Microsoft Azure Cloud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C##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PHP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Active Directory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RBAC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IAM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Skype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7154109"/>
                  </a:ext>
                </a:extLst>
              </a:tr>
              <a:tr h="361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GridstreamX (non-proprietary)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PHP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1872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9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Questions? Thank </a:t>
            </a:r>
            <a:r>
              <a:rPr lang="en-US" sz="4400" dirty="0" smtClean="0"/>
              <a:t>You!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And </a:t>
            </a:r>
            <a:r>
              <a:rPr lang="en-US" sz="4400" dirty="0" smtClean="0"/>
              <a:t>Go </a:t>
            </a:r>
            <a:r>
              <a:rPr lang="en-US" sz="4400" dirty="0" smtClean="0"/>
              <a:t>SU</a:t>
            </a:r>
            <a:r>
              <a:rPr lang="en-US" sz="4400" dirty="0" smtClean="0"/>
              <a:t>!* </a:t>
            </a:r>
            <a:r>
              <a:rPr lang="en-US" sz="4400" dirty="0" smtClean="0"/>
              <a:t>: )</a:t>
            </a:r>
            <a:br>
              <a:rPr lang="en-US" sz="4400" dirty="0" smtClean="0"/>
            </a:br>
            <a:r>
              <a:rPr lang="en-US" sz="1400" dirty="0" smtClean="0"/>
              <a:t>*All other views expressed are not necessarily shared by Syracuse </a:t>
            </a:r>
            <a:r>
              <a:rPr lang="en-US" sz="1400" dirty="0" smtClean="0"/>
              <a:t>University 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pic>
        <p:nvPicPr>
          <p:cNvPr id="3" name="Picture Placeholder 2" descr="Group of studetns working in the ICEBox. " title="Studetns working in ICEBox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" t="28479" r="97" b="15157"/>
          <a:stretch/>
        </p:blipFill>
        <p:spPr/>
      </p:pic>
      <p:sp>
        <p:nvSpPr>
          <p:cNvPr id="2" name="TextBox 1"/>
          <p:cNvSpPr txBox="1"/>
          <p:nvPr/>
        </p:nvSpPr>
        <p:spPr>
          <a:xfrm>
            <a:off x="8820727" y="6094740"/>
            <a:ext cx="3214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For more information, please contact lmcknigh@syr.edu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6002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3689</TotalTime>
  <Words>887</Words>
  <Application>Microsoft Office PowerPoint</Application>
  <PresentationFormat>Widescreen</PresentationFormat>
  <Paragraphs>193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Liberian Innovation Zone Frequency Plan:  Making 40 in 2021 Real</vt:lpstr>
      <vt:lpstr>Theory: More Internet access = more Liberian jobs, greater economic opportunities </vt:lpstr>
      <vt:lpstr>Requested:  LTA frequency operational authority assignment  </vt:lpstr>
      <vt:lpstr>The Innovation Zone Bundle</vt:lpstr>
      <vt:lpstr>The 40 in 2021 Operational Plan</vt:lpstr>
      <vt:lpstr>Unlicensed and lightly licensed frequencies Requested Right for Operating Authority</vt:lpstr>
      <vt:lpstr>Internet Backpack Networks      Implemented + Planned  as of  11.13.2017 </vt:lpstr>
      <vt:lpstr>Software as a Service with Internet backpack </vt:lpstr>
      <vt:lpstr>Questions? Thank You!  And Go SU!* : ) *All other views expressed are not necessarily shared by Syracuse University 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Liberian Unlicensed and Lightly Licensed Frequencies and Access Plan for 30 in 2021</dc:title>
  <dc:creator>Lee W McKnight</dc:creator>
  <cp:lastModifiedBy>Lee W McKnight</cp:lastModifiedBy>
  <cp:revision>23</cp:revision>
  <dcterms:created xsi:type="dcterms:W3CDTF">2017-11-11T23:17:30Z</dcterms:created>
  <dcterms:modified xsi:type="dcterms:W3CDTF">2018-04-27T19:02:01Z</dcterms:modified>
</cp:coreProperties>
</file>